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Calibri" panose="020F0502020204030204" pitchFamily="34" charset="0"/>
      <p:regular r:id="rId17"/>
      <p:bold r:id="rId18"/>
      <p:italic r:id="rId19"/>
      <p:boldItalic r:id="rId20"/>
    </p:embeddedFont>
    <p:embeddedFont>
      <p:font typeface="Maitree Regular" pitchFamily="2" charset="-34"/>
      <p:regular r:id="rId21"/>
    </p:embeddedFont>
    <p:embeddedFont>
      <p:font typeface="Maitree Regular Bold" pitchFamily="2" charset="-34"/>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94653" autoAdjust="0"/>
  </p:normalViewPr>
  <p:slideViewPr>
    <p:cSldViewPr>
      <p:cViewPr varScale="1">
        <p:scale>
          <a:sx n="75" d="100"/>
          <a:sy n="75" d="100"/>
        </p:scale>
        <p:origin x="520"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22.01.20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22.01.20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https://www.youtube.com/watch?v=fCVlI-_4GZQ&amp;feature=youtu.be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22.01.20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https://www.youtube.com/watch?v=oAX9b7agT9o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22.01.20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https://www.asc41.com/ASC_Official_Docs/ASC_Code_of_Ethics.pdf</a:t>
            </a:r>
          </a:p>
          <a:p>
            <a:pPr lvl="0"/>
            <a:endParaRPr lang="en-US"/>
          </a:p>
          <a:p>
            <a:pPr lvl="0"/>
            <a:r>
              <a:rPr lang="en-US"/>
              <a:t>https://www.asanet.org/code-ethics</a:t>
            </a:r>
          </a:p>
          <a:p>
            <a:pPr lvl="0"/>
            <a:endParaRPr lang="en-US"/>
          </a:p>
          <a:p>
            <a:pPr lvl="0"/>
            <a:r>
              <a:rPr lang="en-US"/>
              <a:t>APA (Planning): https://www.planning.org/ethics/</a:t>
            </a:r>
          </a:p>
          <a:p>
            <a:pPr lvl="0"/>
            <a:endParaRPr lang="en-US"/>
          </a:p>
          <a:p>
            <a:pPr lvl="0"/>
            <a:r>
              <a:rPr lang="en-US"/>
              <a:t>APA (Psychology): https://www.apa.org/ethics</a:t>
            </a:r>
          </a:p>
          <a:p>
            <a:pPr lvl="0"/>
            <a:endParaRPr lang="en-US"/>
          </a:p>
          <a:p>
            <a:pPr lvl="0"/>
            <a:r>
              <a:rPr lang="en-US"/>
              <a:t>ASPA (Public Administration): https://www.aspanet.org/ASPA/Code-of-Ethics/ASPA/Code-of-Ethics/Code-of-Ethics.aspx?hkey=5b8f046b-dcbd-416d-87cd-0b8fcfacb5e7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22.01.20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https://research.sdsu.edu/research_affairs/human_subjects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22.01.20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In certain research, respondents/participants are asked to face parts of themselves they are uncomfortable with (e.g. talking about past deviant behavior, unpopular attitudes/racism, or personal characteristics they believe to be demeaning, or can break an already fragile self-esteem)</a:t>
            </a:r>
          </a:p>
          <a:p>
            <a:pPr lvl="0"/>
            <a:endParaRPr lang="en-US"/>
          </a:p>
          <a:p>
            <a:pPr lvl="0"/>
            <a:r>
              <a:rPr lang="en-US"/>
              <a:t>If a research project is going to have any of these potential harms, you must have strong scientific grounds for doing it.</a:t>
            </a:r>
          </a:p>
          <a:p>
            <a:pPr lvl="0"/>
            <a:endParaRPr lang="en-US"/>
          </a:p>
          <a:p>
            <a:pPr lvl="0"/>
            <a:endParaRPr lang="en-US"/>
          </a:p>
          <a:p>
            <a:pPr lvl="0"/>
            <a:r>
              <a:rPr lang="en-US"/>
              <a:t>Deception</a:t>
            </a:r>
          </a:p>
          <a:p>
            <a:pPr lvl="0"/>
            <a:r>
              <a:rPr lang="en-US"/>
              <a:t>Lying about research purposes is coming in laboratory experiments (Solomon Asche Experiment on conformity and lines).</a:t>
            </a:r>
          </a:p>
          <a:p>
            <a:pPr lvl="0"/>
            <a:endParaRPr lang="en-US"/>
          </a:p>
          <a:p>
            <a:pPr lvl="0"/>
            <a:r>
              <a:rPr lang="en-US"/>
              <a:t>Debriefing helps researchers discover any problems generated by the research process so they can be corrected.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22.01.20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In certain research, respondents/participants are asked to face parts of themselves they are uncomfortable with (e.g. talking about past deviant behavior, unpopular attitudes/racism, or personal characteristics they believe to be demeaning, or can break an already fragile self-esteem)</a:t>
            </a:r>
          </a:p>
          <a:p>
            <a:pPr lvl="0"/>
            <a:endParaRPr lang="en-US"/>
          </a:p>
          <a:p>
            <a:pPr lvl="0"/>
            <a:r>
              <a:rPr lang="en-US"/>
              <a:t>If a research project is going to have any of these potential harms, you must have strong scientific grounds for doing it.</a:t>
            </a:r>
          </a:p>
          <a:p>
            <a:pPr lvl="0"/>
            <a:endParaRPr lang="en-US"/>
          </a:p>
          <a:p>
            <a:pPr lvl="0"/>
            <a:endParaRPr lang="en-US"/>
          </a:p>
          <a:p>
            <a:pPr lvl="0"/>
            <a:r>
              <a:rPr lang="en-US"/>
              <a:t>Deception</a:t>
            </a:r>
          </a:p>
          <a:p>
            <a:pPr lvl="0"/>
            <a:r>
              <a:rPr lang="en-US"/>
              <a:t>Lying about research purposes is coming in laboratory experiments (Solomon Asche Experiment on conformity and lines).</a:t>
            </a:r>
          </a:p>
          <a:p>
            <a:pPr lvl="0"/>
            <a:endParaRPr lang="en-US"/>
          </a:p>
          <a:p>
            <a:pPr lvl="0"/>
            <a:r>
              <a:rPr lang="en-US"/>
              <a:t>Debriefing helps researchers discover any problems generated by the research process so they can be corrected.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hyperlink" Target="https://www.youtube.com/watch?v=fCVlI-_4GZQ&amp;feature=youtu.b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hyperlink" Target="https://www.youtube.com/watch?v=oAX9b7agT9o"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C3A3"/>
        </a:solidFill>
        <a:effectLst/>
      </p:bgPr>
    </p:bg>
    <p:spTree>
      <p:nvGrpSpPr>
        <p:cNvPr id="1" name=""/>
        <p:cNvGrpSpPr/>
        <p:nvPr/>
      </p:nvGrpSpPr>
      <p:grpSpPr>
        <a:xfrm>
          <a:off x="0" y="0"/>
          <a:ext cx="0" cy="0"/>
          <a:chOff x="0" y="0"/>
          <a:chExt cx="0" cy="0"/>
        </a:xfrm>
      </p:grpSpPr>
      <p:sp>
        <p:nvSpPr>
          <p:cNvPr id="2" name="TextBox 2"/>
          <p:cNvSpPr txBox="1"/>
          <p:nvPr/>
        </p:nvSpPr>
        <p:spPr>
          <a:xfrm>
            <a:off x="1028700" y="971550"/>
            <a:ext cx="4760915" cy="538440"/>
          </a:xfrm>
          <a:prstGeom prst="rect">
            <a:avLst/>
          </a:prstGeom>
        </p:spPr>
        <p:txBody>
          <a:bodyPr lIns="0" tIns="0" rIns="0" bIns="0" rtlCol="0" anchor="t">
            <a:spAutoFit/>
          </a:bodyPr>
          <a:lstStyle/>
          <a:p>
            <a:pPr>
              <a:lnSpc>
                <a:spcPts val="4479"/>
              </a:lnSpc>
            </a:pPr>
            <a:r>
              <a:rPr lang="en-US" sz="3199" spc="159">
                <a:solidFill>
                  <a:srgbClr val="D17D66"/>
                </a:solidFill>
                <a:latin typeface="Maitree Regular"/>
              </a:rPr>
              <a:t>PA 604</a:t>
            </a:r>
          </a:p>
        </p:txBody>
      </p:sp>
      <p:sp>
        <p:nvSpPr>
          <p:cNvPr id="3" name="TextBox 3"/>
          <p:cNvSpPr txBox="1"/>
          <p:nvPr/>
        </p:nvSpPr>
        <p:spPr>
          <a:xfrm rot="-328383">
            <a:off x="4421732" y="2362064"/>
            <a:ext cx="13410961" cy="4144382"/>
          </a:xfrm>
          <a:prstGeom prst="rect">
            <a:avLst/>
          </a:prstGeom>
        </p:spPr>
        <p:txBody>
          <a:bodyPr lIns="0" tIns="0" rIns="0" bIns="0" rtlCol="0" anchor="t">
            <a:spAutoFit/>
          </a:bodyPr>
          <a:lstStyle/>
          <a:p>
            <a:pPr algn="ctr">
              <a:lnSpc>
                <a:spcPts val="16000"/>
              </a:lnSpc>
            </a:pPr>
            <a:r>
              <a:rPr lang="en-US" sz="16000" spc="640">
                <a:solidFill>
                  <a:srgbClr val="D17D66"/>
                </a:solidFill>
                <a:latin typeface="Lifelogo Easy Bold"/>
              </a:rPr>
              <a:t>The Ethics of Social Research</a:t>
            </a:r>
          </a:p>
        </p:txBody>
      </p:sp>
      <p:sp>
        <p:nvSpPr>
          <p:cNvPr id="4" name="TextBox 4"/>
          <p:cNvSpPr txBox="1"/>
          <p:nvPr/>
        </p:nvSpPr>
        <p:spPr>
          <a:xfrm>
            <a:off x="8693231" y="8997097"/>
            <a:ext cx="8602845" cy="472103"/>
          </a:xfrm>
          <a:prstGeom prst="rect">
            <a:avLst/>
          </a:prstGeom>
        </p:spPr>
        <p:txBody>
          <a:bodyPr lIns="0" tIns="0" rIns="0" bIns="0" rtlCol="0" anchor="t">
            <a:spAutoFit/>
          </a:bodyPr>
          <a:lstStyle/>
          <a:p>
            <a:pPr algn="r">
              <a:lnSpc>
                <a:spcPts val="3920"/>
              </a:lnSpc>
            </a:pPr>
            <a:r>
              <a:rPr lang="en-US" sz="2800" spc="112">
                <a:solidFill>
                  <a:srgbClr val="FFFDFB"/>
                </a:solidFill>
                <a:latin typeface="Maitree Regular"/>
              </a:rPr>
              <a:t>Professor Burrel Vann Jr</a:t>
            </a:r>
          </a:p>
        </p:txBody>
      </p:sp>
      <p:pic>
        <p:nvPicPr>
          <p:cNvPr id="5" name="Picture 5"/>
          <p:cNvPicPr>
            <a:picLocks noChangeAspect="1"/>
          </p:cNvPicPr>
          <p:nvPr/>
        </p:nvPicPr>
        <p:blipFill>
          <a:blip r:embed="rId2"/>
          <a:srcRect/>
          <a:stretch>
            <a:fillRect/>
          </a:stretch>
        </p:blipFill>
        <p:spPr>
          <a:xfrm>
            <a:off x="6760550" y="-893249"/>
            <a:ext cx="2143843" cy="2122405"/>
          </a:xfrm>
          <a:prstGeom prst="rect">
            <a:avLst/>
          </a:prstGeom>
        </p:spPr>
      </p:pic>
      <p:pic>
        <p:nvPicPr>
          <p:cNvPr id="6" name="Picture 6"/>
          <p:cNvPicPr>
            <a:picLocks noChangeAspect="1"/>
          </p:cNvPicPr>
          <p:nvPr/>
        </p:nvPicPr>
        <p:blipFill>
          <a:blip r:embed="rId3"/>
          <a:srcRect/>
          <a:stretch>
            <a:fillRect/>
          </a:stretch>
        </p:blipFill>
        <p:spPr>
          <a:xfrm>
            <a:off x="3786095" y="6510941"/>
            <a:ext cx="853829" cy="845290"/>
          </a:xfrm>
          <a:prstGeom prst="rect">
            <a:avLst/>
          </a:prstGeom>
        </p:spPr>
      </p:pic>
      <p:pic>
        <p:nvPicPr>
          <p:cNvPr id="7" name="Picture 7"/>
          <p:cNvPicPr>
            <a:picLocks noChangeAspect="1"/>
          </p:cNvPicPr>
          <p:nvPr/>
        </p:nvPicPr>
        <p:blipFill>
          <a:blip r:embed="rId2"/>
          <a:srcRect/>
          <a:stretch>
            <a:fillRect/>
          </a:stretch>
        </p:blipFill>
        <p:spPr>
          <a:xfrm rot="-2700000">
            <a:off x="16732191" y="906595"/>
            <a:ext cx="1054217" cy="1043675"/>
          </a:xfrm>
          <a:prstGeom prst="rect">
            <a:avLst/>
          </a:prstGeom>
        </p:spPr>
      </p:pic>
      <p:pic>
        <p:nvPicPr>
          <p:cNvPr id="8" name="Picture 8"/>
          <p:cNvPicPr>
            <a:picLocks noChangeAspect="1"/>
          </p:cNvPicPr>
          <p:nvPr/>
        </p:nvPicPr>
        <p:blipFill>
          <a:blip r:embed="rId4"/>
          <a:srcRect/>
          <a:stretch>
            <a:fillRect/>
          </a:stretch>
        </p:blipFill>
        <p:spPr>
          <a:xfrm rot="-527101">
            <a:off x="412000" y="3376484"/>
            <a:ext cx="3415284" cy="822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DC3A3"/>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143500"/>
            <a:ext cx="2770892" cy="2061097"/>
            <a:chOff x="0" y="0"/>
            <a:chExt cx="3694522" cy="2748130"/>
          </a:xfrm>
        </p:grpSpPr>
        <p:sp>
          <p:nvSpPr>
            <p:cNvPr id="3" name="TextBox 3"/>
            <p:cNvSpPr txBox="1"/>
            <p:nvPr/>
          </p:nvSpPr>
          <p:spPr>
            <a:xfrm>
              <a:off x="0" y="-28575"/>
              <a:ext cx="3694522" cy="1023779"/>
            </a:xfrm>
            <a:prstGeom prst="rect">
              <a:avLst/>
            </a:prstGeom>
          </p:spPr>
          <p:txBody>
            <a:bodyPr lIns="0" tIns="0" rIns="0" bIns="0" rtlCol="0" anchor="t">
              <a:spAutoFit/>
            </a:bodyPr>
            <a:lstStyle/>
            <a:p>
              <a:pPr>
                <a:lnSpc>
                  <a:spcPts val="3120"/>
                </a:lnSpc>
              </a:pPr>
              <a:r>
                <a:rPr lang="en-US" sz="2400" spc="120">
                  <a:solidFill>
                    <a:srgbClr val="FFFDFB"/>
                  </a:solidFill>
                  <a:latin typeface="Maitree Regular"/>
                </a:rPr>
                <a:t>VOLUNTARY PARTICIPATION</a:t>
              </a:r>
            </a:p>
          </p:txBody>
        </p:sp>
        <p:sp>
          <p:nvSpPr>
            <p:cNvPr id="4" name="TextBox 4"/>
            <p:cNvSpPr txBox="1"/>
            <p:nvPr/>
          </p:nvSpPr>
          <p:spPr>
            <a:xfrm>
              <a:off x="0" y="1120863"/>
              <a:ext cx="3694522" cy="1627267"/>
            </a:xfrm>
            <a:prstGeom prst="rect">
              <a:avLst/>
            </a:prstGeom>
          </p:spPr>
          <p:txBody>
            <a:bodyPr lIns="0" tIns="0" rIns="0" bIns="0" rtlCol="0" anchor="t">
              <a:spAutoFit/>
            </a:bodyPr>
            <a:lstStyle/>
            <a:p>
              <a:pPr>
                <a:lnSpc>
                  <a:spcPts val="3359"/>
                </a:lnSpc>
              </a:pPr>
              <a:r>
                <a:rPr lang="en-US" sz="2400">
                  <a:solidFill>
                    <a:srgbClr val="D17D66"/>
                  </a:solidFill>
                  <a:latin typeface="Maitree Regular"/>
                </a:rPr>
                <a:t>No one should be forced to participate</a:t>
              </a:r>
            </a:p>
          </p:txBody>
        </p:sp>
      </p:grpSp>
      <p:sp>
        <p:nvSpPr>
          <p:cNvPr id="5" name="TextBox 5"/>
          <p:cNvSpPr txBox="1"/>
          <p:nvPr/>
        </p:nvSpPr>
        <p:spPr>
          <a:xfrm>
            <a:off x="1028700" y="978739"/>
            <a:ext cx="14185345" cy="1332111"/>
          </a:xfrm>
          <a:prstGeom prst="rect">
            <a:avLst/>
          </a:prstGeom>
        </p:spPr>
        <p:txBody>
          <a:bodyPr lIns="0" tIns="0" rIns="0" bIns="0" rtlCol="0" anchor="t">
            <a:spAutoFit/>
          </a:bodyPr>
          <a:lstStyle/>
          <a:p>
            <a:pPr>
              <a:lnSpc>
                <a:spcPts val="10000"/>
              </a:lnSpc>
            </a:pPr>
            <a:r>
              <a:rPr lang="en-US" sz="10000" spc="300">
                <a:solidFill>
                  <a:srgbClr val="D17D66"/>
                </a:solidFill>
                <a:latin typeface="Lifelogo Easy Bold"/>
              </a:rPr>
              <a:t>Institutional Review Board</a:t>
            </a:r>
          </a:p>
        </p:txBody>
      </p:sp>
      <p:grpSp>
        <p:nvGrpSpPr>
          <p:cNvPr id="6" name="Group 6"/>
          <p:cNvGrpSpPr/>
          <p:nvPr/>
        </p:nvGrpSpPr>
        <p:grpSpPr>
          <a:xfrm rot="-5400000">
            <a:off x="8649151" y="-1870366"/>
            <a:ext cx="1380843" cy="11376587"/>
            <a:chOff x="0" y="0"/>
            <a:chExt cx="1385757" cy="11417072"/>
          </a:xfrm>
        </p:grpSpPr>
        <p:sp>
          <p:nvSpPr>
            <p:cNvPr id="7" name="Freeform 7"/>
            <p:cNvSpPr/>
            <p:nvPr/>
          </p:nvSpPr>
          <p:spPr>
            <a:xfrm>
              <a:off x="0" y="0"/>
              <a:ext cx="1385757" cy="11417072"/>
            </a:xfrm>
            <a:custGeom>
              <a:avLst/>
              <a:gdLst/>
              <a:ahLst/>
              <a:cxnLst/>
              <a:rect l="l" t="t" r="r" b="b"/>
              <a:pathLst>
                <a:path w="1385757" h="11417072">
                  <a:moveTo>
                    <a:pt x="0" y="0"/>
                  </a:moveTo>
                  <a:lnTo>
                    <a:pt x="0" y="11417072"/>
                  </a:lnTo>
                  <a:lnTo>
                    <a:pt x="1385757" y="11417072"/>
                  </a:lnTo>
                  <a:lnTo>
                    <a:pt x="1385757" y="0"/>
                  </a:lnTo>
                  <a:lnTo>
                    <a:pt x="0" y="0"/>
                  </a:lnTo>
                  <a:close/>
                  <a:moveTo>
                    <a:pt x="1324796" y="11356112"/>
                  </a:moveTo>
                  <a:lnTo>
                    <a:pt x="59690" y="11356112"/>
                  </a:lnTo>
                  <a:lnTo>
                    <a:pt x="59690" y="59690"/>
                  </a:lnTo>
                  <a:lnTo>
                    <a:pt x="1324797" y="59690"/>
                  </a:lnTo>
                  <a:lnTo>
                    <a:pt x="1324797" y="11356112"/>
                  </a:lnTo>
                  <a:close/>
                </a:path>
              </a:pathLst>
            </a:custGeom>
            <a:solidFill>
              <a:srgbClr val="532E1D">
                <a:alpha val="29803"/>
              </a:srgbClr>
            </a:solidFill>
          </p:spPr>
        </p:sp>
      </p:grpSp>
      <p:sp>
        <p:nvSpPr>
          <p:cNvPr id="8" name="TextBox 8"/>
          <p:cNvSpPr txBox="1"/>
          <p:nvPr/>
        </p:nvSpPr>
        <p:spPr>
          <a:xfrm>
            <a:off x="3315501" y="3371163"/>
            <a:ext cx="12048143" cy="935593"/>
          </a:xfrm>
          <a:prstGeom prst="rect">
            <a:avLst/>
          </a:prstGeom>
        </p:spPr>
        <p:txBody>
          <a:bodyPr lIns="0" tIns="0" rIns="0" bIns="0" rtlCol="0" anchor="t">
            <a:spAutoFit/>
          </a:bodyPr>
          <a:lstStyle/>
          <a:p>
            <a:pPr algn="ctr">
              <a:lnSpc>
                <a:spcPts val="3600"/>
              </a:lnSpc>
            </a:pPr>
            <a:r>
              <a:rPr lang="en-US" sz="3600" spc="107">
                <a:solidFill>
                  <a:srgbClr val="D17D66"/>
                </a:solidFill>
                <a:latin typeface="Maitree Regular Bold"/>
              </a:rPr>
              <a:t>What ethical assurances does IRB want you to provide to your participants?</a:t>
            </a:r>
          </a:p>
        </p:txBody>
      </p:sp>
      <p:sp>
        <p:nvSpPr>
          <p:cNvPr id="9" name="TextBox 9"/>
          <p:cNvSpPr txBox="1"/>
          <p:nvPr/>
        </p:nvSpPr>
        <p:spPr>
          <a:xfrm>
            <a:off x="1028700" y="2282275"/>
            <a:ext cx="16621745" cy="386536"/>
          </a:xfrm>
          <a:prstGeom prst="rect">
            <a:avLst/>
          </a:prstGeom>
        </p:spPr>
        <p:txBody>
          <a:bodyPr lIns="0" tIns="0" rIns="0" bIns="0" rtlCol="0" anchor="t">
            <a:spAutoFit/>
          </a:bodyPr>
          <a:lstStyle/>
          <a:p>
            <a:pPr>
              <a:lnSpc>
                <a:spcPts val="3120"/>
              </a:lnSpc>
            </a:pPr>
            <a:r>
              <a:rPr lang="en-US" sz="2400" spc="120">
                <a:solidFill>
                  <a:srgbClr val="FFFDFB"/>
                </a:solidFill>
                <a:latin typeface="Maitree Regular Bold"/>
              </a:rPr>
              <a:t>ENSURING RESEARCHERS FOLLOW ETHICAL GUIDELINES FOR HUMAN SUBJECTS</a:t>
            </a:r>
          </a:p>
        </p:txBody>
      </p:sp>
      <p:grpSp>
        <p:nvGrpSpPr>
          <p:cNvPr id="10" name="Group 10"/>
          <p:cNvGrpSpPr/>
          <p:nvPr/>
        </p:nvGrpSpPr>
        <p:grpSpPr>
          <a:xfrm>
            <a:off x="3799592" y="5509492"/>
            <a:ext cx="2770892" cy="3748808"/>
            <a:chOff x="0" y="0"/>
            <a:chExt cx="3694522" cy="4998411"/>
          </a:xfrm>
        </p:grpSpPr>
        <p:sp>
          <p:nvSpPr>
            <p:cNvPr id="11" name="TextBox 11"/>
            <p:cNvSpPr txBox="1"/>
            <p:nvPr/>
          </p:nvSpPr>
          <p:spPr>
            <a:xfrm>
              <a:off x="0" y="-28575"/>
              <a:ext cx="3694522" cy="505857"/>
            </a:xfrm>
            <a:prstGeom prst="rect">
              <a:avLst/>
            </a:prstGeom>
          </p:spPr>
          <p:txBody>
            <a:bodyPr lIns="0" tIns="0" rIns="0" bIns="0" rtlCol="0" anchor="t">
              <a:spAutoFit/>
            </a:bodyPr>
            <a:lstStyle/>
            <a:p>
              <a:pPr>
                <a:lnSpc>
                  <a:spcPts val="3120"/>
                </a:lnSpc>
              </a:pPr>
              <a:r>
                <a:rPr lang="en-US" sz="2400" spc="120">
                  <a:solidFill>
                    <a:srgbClr val="FFFDFB"/>
                  </a:solidFill>
                  <a:latin typeface="Maitree Regular"/>
                </a:rPr>
                <a:t>NO HARM</a:t>
              </a:r>
            </a:p>
          </p:txBody>
        </p:sp>
        <p:sp>
          <p:nvSpPr>
            <p:cNvPr id="12" name="TextBox 12"/>
            <p:cNvSpPr txBox="1"/>
            <p:nvPr/>
          </p:nvSpPr>
          <p:spPr>
            <a:xfrm>
              <a:off x="0" y="602941"/>
              <a:ext cx="3694522" cy="4395470"/>
            </a:xfrm>
            <a:prstGeom prst="rect">
              <a:avLst/>
            </a:prstGeom>
          </p:spPr>
          <p:txBody>
            <a:bodyPr lIns="0" tIns="0" rIns="0" bIns="0" rtlCol="0" anchor="t">
              <a:spAutoFit/>
            </a:bodyPr>
            <a:lstStyle/>
            <a:p>
              <a:pPr>
                <a:lnSpc>
                  <a:spcPts val="3359"/>
                </a:lnSpc>
              </a:pPr>
              <a:r>
                <a:rPr lang="en-US" sz="2400">
                  <a:solidFill>
                    <a:srgbClr val="D17D66"/>
                  </a:solidFill>
                  <a:latin typeface="Maitree Regular"/>
                </a:rPr>
                <a:t>People being researched should never be injured (physically, mentally, emotionally, socially, psychologically)</a:t>
              </a:r>
            </a:p>
          </p:txBody>
        </p:sp>
      </p:grpSp>
      <p:grpSp>
        <p:nvGrpSpPr>
          <p:cNvPr id="13" name="Group 13"/>
          <p:cNvGrpSpPr/>
          <p:nvPr/>
        </p:nvGrpSpPr>
        <p:grpSpPr>
          <a:xfrm>
            <a:off x="6735927" y="5509492"/>
            <a:ext cx="2770892" cy="3748808"/>
            <a:chOff x="0" y="0"/>
            <a:chExt cx="3694522" cy="4998411"/>
          </a:xfrm>
        </p:grpSpPr>
        <p:sp>
          <p:nvSpPr>
            <p:cNvPr id="14" name="TextBox 14"/>
            <p:cNvSpPr txBox="1"/>
            <p:nvPr/>
          </p:nvSpPr>
          <p:spPr>
            <a:xfrm>
              <a:off x="0" y="-28575"/>
              <a:ext cx="3694522" cy="505857"/>
            </a:xfrm>
            <a:prstGeom prst="rect">
              <a:avLst/>
            </a:prstGeom>
          </p:spPr>
          <p:txBody>
            <a:bodyPr lIns="0" tIns="0" rIns="0" bIns="0" rtlCol="0" anchor="t">
              <a:spAutoFit/>
            </a:bodyPr>
            <a:lstStyle/>
            <a:p>
              <a:pPr>
                <a:lnSpc>
                  <a:spcPts val="3120"/>
                </a:lnSpc>
              </a:pPr>
              <a:r>
                <a:rPr lang="en-US" sz="2400" spc="120">
                  <a:solidFill>
                    <a:srgbClr val="FFFDFB"/>
                  </a:solidFill>
                  <a:latin typeface="Maitree Regular"/>
                </a:rPr>
                <a:t>ANONYMITY</a:t>
              </a:r>
            </a:p>
          </p:txBody>
        </p:sp>
        <p:sp>
          <p:nvSpPr>
            <p:cNvPr id="15" name="TextBox 15"/>
            <p:cNvSpPr txBox="1"/>
            <p:nvPr/>
          </p:nvSpPr>
          <p:spPr>
            <a:xfrm>
              <a:off x="0" y="602941"/>
              <a:ext cx="3694522" cy="4395470"/>
            </a:xfrm>
            <a:prstGeom prst="rect">
              <a:avLst/>
            </a:prstGeom>
          </p:spPr>
          <p:txBody>
            <a:bodyPr lIns="0" tIns="0" rIns="0" bIns="0" rtlCol="0" anchor="t">
              <a:spAutoFit/>
            </a:bodyPr>
            <a:lstStyle/>
            <a:p>
              <a:pPr>
                <a:lnSpc>
                  <a:spcPts val="3359"/>
                </a:lnSpc>
              </a:pPr>
              <a:r>
                <a:rPr lang="en-US" sz="2400">
                  <a:solidFill>
                    <a:srgbClr val="D17D66"/>
                  </a:solidFill>
                  <a:latin typeface="Maitree Regular"/>
                </a:rPr>
                <a:t>A guarantee that neither the researchers nor the readers of the findings can identify a given response with a given participant</a:t>
              </a:r>
            </a:p>
          </p:txBody>
        </p:sp>
      </p:grpSp>
      <p:grpSp>
        <p:nvGrpSpPr>
          <p:cNvPr id="16" name="Group 16"/>
          <p:cNvGrpSpPr/>
          <p:nvPr/>
        </p:nvGrpSpPr>
        <p:grpSpPr>
          <a:xfrm>
            <a:off x="9794922" y="5509492"/>
            <a:ext cx="3166308" cy="3748808"/>
            <a:chOff x="0" y="0"/>
            <a:chExt cx="4221744" cy="4998411"/>
          </a:xfrm>
        </p:grpSpPr>
        <p:sp>
          <p:nvSpPr>
            <p:cNvPr id="17" name="TextBox 17"/>
            <p:cNvSpPr txBox="1"/>
            <p:nvPr/>
          </p:nvSpPr>
          <p:spPr>
            <a:xfrm>
              <a:off x="0" y="-28575"/>
              <a:ext cx="4221744" cy="505857"/>
            </a:xfrm>
            <a:prstGeom prst="rect">
              <a:avLst/>
            </a:prstGeom>
          </p:spPr>
          <p:txBody>
            <a:bodyPr lIns="0" tIns="0" rIns="0" bIns="0" rtlCol="0" anchor="t">
              <a:spAutoFit/>
            </a:bodyPr>
            <a:lstStyle/>
            <a:p>
              <a:pPr>
                <a:lnSpc>
                  <a:spcPts val="3120"/>
                </a:lnSpc>
              </a:pPr>
              <a:r>
                <a:rPr lang="en-US" sz="2400" spc="120">
                  <a:solidFill>
                    <a:srgbClr val="FFFDFB"/>
                  </a:solidFill>
                  <a:latin typeface="Maitree Regular"/>
                </a:rPr>
                <a:t>CONFIDENTIALITY</a:t>
              </a:r>
            </a:p>
          </p:txBody>
        </p:sp>
        <p:sp>
          <p:nvSpPr>
            <p:cNvPr id="18" name="TextBox 18"/>
            <p:cNvSpPr txBox="1"/>
            <p:nvPr/>
          </p:nvSpPr>
          <p:spPr>
            <a:xfrm>
              <a:off x="0" y="602941"/>
              <a:ext cx="4221744" cy="4395470"/>
            </a:xfrm>
            <a:prstGeom prst="rect">
              <a:avLst/>
            </a:prstGeom>
          </p:spPr>
          <p:txBody>
            <a:bodyPr lIns="0" tIns="0" rIns="0" bIns="0" rtlCol="0" anchor="t">
              <a:spAutoFit/>
            </a:bodyPr>
            <a:lstStyle/>
            <a:p>
              <a:pPr>
                <a:lnSpc>
                  <a:spcPts val="3360"/>
                </a:lnSpc>
              </a:pPr>
              <a:r>
                <a:rPr lang="en-US" sz="2400">
                  <a:solidFill>
                    <a:srgbClr val="D17D66"/>
                  </a:solidFill>
                  <a:latin typeface="Maitree Regular"/>
                </a:rPr>
                <a:t>A guarantee that if  the researcher </a:t>
              </a:r>
              <a:r>
                <a:rPr lang="en-US" sz="2400" u="sng">
                  <a:solidFill>
                    <a:srgbClr val="D17D66"/>
                  </a:solidFill>
                  <a:latin typeface="Maitree Regular Italics"/>
                </a:rPr>
                <a:t>can</a:t>
              </a:r>
              <a:r>
                <a:rPr lang="en-US" sz="2400">
                  <a:solidFill>
                    <a:srgbClr val="D17D66"/>
                  </a:solidFill>
                  <a:latin typeface="Maitree Regular"/>
                </a:rPr>
                <a:t> identify a given person’s responses, they promise not to do so publicly</a:t>
              </a:r>
            </a:p>
            <a:p>
              <a:pPr marL="396240" lvl="1" indent="-198120">
                <a:lnSpc>
                  <a:spcPts val="3359"/>
                </a:lnSpc>
                <a:buFont typeface="Arial"/>
                <a:buChar char="•"/>
              </a:pPr>
              <a:r>
                <a:rPr lang="en-US" sz="2400">
                  <a:solidFill>
                    <a:srgbClr val="D17D66"/>
                  </a:solidFill>
                  <a:latin typeface="Maitree Regular"/>
                </a:rPr>
                <a:t>unless subpoenaed or under oath</a:t>
              </a:r>
            </a:p>
          </p:txBody>
        </p:sp>
      </p:grpSp>
      <p:grpSp>
        <p:nvGrpSpPr>
          <p:cNvPr id="19" name="Group 19"/>
          <p:cNvGrpSpPr/>
          <p:nvPr/>
        </p:nvGrpSpPr>
        <p:grpSpPr>
          <a:xfrm>
            <a:off x="13520998" y="5143500"/>
            <a:ext cx="3685292" cy="4164039"/>
            <a:chOff x="0" y="0"/>
            <a:chExt cx="4913722" cy="5552052"/>
          </a:xfrm>
        </p:grpSpPr>
        <p:sp>
          <p:nvSpPr>
            <p:cNvPr id="20" name="TextBox 20"/>
            <p:cNvSpPr txBox="1"/>
            <p:nvPr/>
          </p:nvSpPr>
          <p:spPr>
            <a:xfrm>
              <a:off x="0" y="-28575"/>
              <a:ext cx="4913722" cy="505857"/>
            </a:xfrm>
            <a:prstGeom prst="rect">
              <a:avLst/>
            </a:prstGeom>
          </p:spPr>
          <p:txBody>
            <a:bodyPr lIns="0" tIns="0" rIns="0" bIns="0" rtlCol="0" anchor="t">
              <a:spAutoFit/>
            </a:bodyPr>
            <a:lstStyle/>
            <a:p>
              <a:pPr>
                <a:lnSpc>
                  <a:spcPts val="3120"/>
                </a:lnSpc>
              </a:pPr>
              <a:r>
                <a:rPr lang="en-US" sz="2400" spc="120">
                  <a:solidFill>
                    <a:srgbClr val="FFFDFB"/>
                  </a:solidFill>
                  <a:latin typeface="Maitree Regular"/>
                </a:rPr>
                <a:t>USE OF DECEPTION</a:t>
              </a:r>
            </a:p>
          </p:txBody>
        </p:sp>
        <p:sp>
          <p:nvSpPr>
            <p:cNvPr id="21" name="TextBox 21"/>
            <p:cNvSpPr txBox="1"/>
            <p:nvPr/>
          </p:nvSpPr>
          <p:spPr>
            <a:xfrm>
              <a:off x="0" y="602941"/>
              <a:ext cx="4913722" cy="4949111"/>
            </a:xfrm>
            <a:prstGeom prst="rect">
              <a:avLst/>
            </a:prstGeom>
          </p:spPr>
          <p:txBody>
            <a:bodyPr lIns="0" tIns="0" rIns="0" bIns="0" rtlCol="0" anchor="t">
              <a:spAutoFit/>
            </a:bodyPr>
            <a:lstStyle/>
            <a:p>
              <a:pPr>
                <a:lnSpc>
                  <a:spcPts val="3359"/>
                </a:lnSpc>
              </a:pPr>
              <a:r>
                <a:rPr lang="en-US" sz="2400">
                  <a:solidFill>
                    <a:srgbClr val="D17D66"/>
                  </a:solidFill>
                  <a:latin typeface="Maitree Regular"/>
                </a:rPr>
                <a:t>A guarantee that if participants misled in order to obtain information in a covert way, they are debriefed about deception after the conclusion of the study</a:t>
              </a:r>
            </a:p>
            <a:p>
              <a:pPr marL="396240" lvl="1" indent="-198120">
                <a:lnSpc>
                  <a:spcPts val="3359"/>
                </a:lnSpc>
                <a:buFont typeface="Arial"/>
                <a:buChar char="•"/>
              </a:pPr>
              <a:r>
                <a:rPr lang="en-US" sz="2400">
                  <a:solidFill>
                    <a:srgbClr val="D17D66"/>
                  </a:solidFill>
                  <a:latin typeface="Maitree Regular"/>
                </a:rPr>
                <a:t>Needs strong scientific justification.</a:t>
              </a:r>
            </a:p>
          </p:txBody>
        </p:sp>
      </p:grpSp>
      <p:pic>
        <p:nvPicPr>
          <p:cNvPr id="22" name="Picture 22"/>
          <p:cNvPicPr>
            <a:picLocks noChangeAspect="1"/>
          </p:cNvPicPr>
          <p:nvPr/>
        </p:nvPicPr>
        <p:blipFill>
          <a:blip r:embed="rId3"/>
          <a:srcRect/>
          <a:stretch>
            <a:fillRect/>
          </a:stretch>
        </p:blipFill>
        <p:spPr>
          <a:xfrm>
            <a:off x="14771442" y="-1501243"/>
            <a:ext cx="4644459" cy="4598014"/>
          </a:xfrm>
          <a:prstGeom prst="rect">
            <a:avLst/>
          </a:prstGeom>
        </p:spPr>
      </p:pic>
      <p:pic>
        <p:nvPicPr>
          <p:cNvPr id="23" name="Picture 23"/>
          <p:cNvPicPr>
            <a:picLocks noChangeAspect="1"/>
          </p:cNvPicPr>
          <p:nvPr/>
        </p:nvPicPr>
        <p:blipFill>
          <a:blip r:embed="rId4"/>
          <a:srcRect/>
          <a:stretch>
            <a:fillRect/>
          </a:stretch>
        </p:blipFill>
        <p:spPr>
          <a:xfrm rot="-3547884">
            <a:off x="15701117" y="3340501"/>
            <a:ext cx="1054323" cy="10437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DC3A3"/>
        </a:solidFill>
        <a:effectLst/>
      </p:bgPr>
    </p:bg>
    <p:spTree>
      <p:nvGrpSpPr>
        <p:cNvPr id="1" name=""/>
        <p:cNvGrpSpPr/>
        <p:nvPr/>
      </p:nvGrpSpPr>
      <p:grpSpPr>
        <a:xfrm>
          <a:off x="0" y="0"/>
          <a:ext cx="0" cy="0"/>
          <a:chOff x="0" y="0"/>
          <a:chExt cx="0" cy="0"/>
        </a:xfrm>
      </p:grpSpPr>
      <p:grpSp>
        <p:nvGrpSpPr>
          <p:cNvPr id="2" name="Group 2"/>
          <p:cNvGrpSpPr/>
          <p:nvPr/>
        </p:nvGrpSpPr>
        <p:grpSpPr>
          <a:xfrm>
            <a:off x="3651279" y="5143500"/>
            <a:ext cx="11376587" cy="3605398"/>
            <a:chOff x="0" y="0"/>
            <a:chExt cx="15168783" cy="4807197"/>
          </a:xfrm>
        </p:grpSpPr>
        <p:sp>
          <p:nvSpPr>
            <p:cNvPr id="3" name="TextBox 3"/>
            <p:cNvSpPr txBox="1"/>
            <p:nvPr/>
          </p:nvSpPr>
          <p:spPr>
            <a:xfrm>
              <a:off x="0" y="-28575"/>
              <a:ext cx="15168783" cy="868283"/>
            </a:xfrm>
            <a:prstGeom prst="rect">
              <a:avLst/>
            </a:prstGeom>
          </p:spPr>
          <p:txBody>
            <a:bodyPr lIns="0" tIns="0" rIns="0" bIns="0" rtlCol="0" anchor="t">
              <a:spAutoFit/>
            </a:bodyPr>
            <a:lstStyle/>
            <a:p>
              <a:pPr>
                <a:lnSpc>
                  <a:spcPts val="5460"/>
                </a:lnSpc>
              </a:pPr>
              <a:r>
                <a:rPr lang="en-US" sz="4200" spc="210">
                  <a:solidFill>
                    <a:srgbClr val="FFFDFB"/>
                  </a:solidFill>
                  <a:latin typeface="Maitree Regular"/>
                </a:rPr>
                <a:t>INFORMED CONSENT</a:t>
              </a:r>
            </a:p>
          </p:txBody>
        </p:sp>
        <p:sp>
          <p:nvSpPr>
            <p:cNvPr id="4" name="TextBox 4"/>
            <p:cNvSpPr txBox="1"/>
            <p:nvPr/>
          </p:nvSpPr>
          <p:spPr>
            <a:xfrm>
              <a:off x="0" y="965367"/>
              <a:ext cx="15168783" cy="3841829"/>
            </a:xfrm>
            <a:prstGeom prst="rect">
              <a:avLst/>
            </a:prstGeom>
          </p:spPr>
          <p:txBody>
            <a:bodyPr lIns="0" tIns="0" rIns="0" bIns="0" rtlCol="0" anchor="t">
              <a:spAutoFit/>
            </a:bodyPr>
            <a:lstStyle/>
            <a:p>
              <a:pPr marL="396240" lvl="1" indent="-198120">
                <a:lnSpc>
                  <a:spcPts val="3359"/>
                </a:lnSpc>
                <a:buFont typeface="Arial"/>
                <a:buChar char="•"/>
              </a:pPr>
              <a:r>
                <a:rPr lang="en-US" sz="2400">
                  <a:solidFill>
                    <a:srgbClr val="D17D66"/>
                  </a:solidFill>
                  <a:latin typeface="Maitree Regular"/>
                </a:rPr>
                <a:t>A legal form that participants must sign to participate</a:t>
              </a:r>
            </a:p>
            <a:p>
              <a:pPr>
                <a:lnSpc>
                  <a:spcPts val="3360"/>
                </a:lnSpc>
              </a:pPr>
              <a:endParaRPr lang="en-US" sz="2400">
                <a:solidFill>
                  <a:srgbClr val="D17D66"/>
                </a:solidFill>
                <a:latin typeface="Maitree Regular"/>
              </a:endParaRPr>
            </a:p>
            <a:p>
              <a:pPr marL="396241" lvl="1" indent="-198120">
                <a:lnSpc>
                  <a:spcPts val="3360"/>
                </a:lnSpc>
                <a:buFont typeface="Arial"/>
                <a:buChar char="•"/>
              </a:pPr>
              <a:r>
                <a:rPr lang="en-US" sz="2400">
                  <a:solidFill>
                    <a:srgbClr val="D17D66"/>
                  </a:solidFill>
                  <a:latin typeface="Maitree Regular"/>
                </a:rPr>
                <a:t>Acknowledges that their voluntary participation in a research project is based on their full understanding of the possible harms and risks involved</a:t>
              </a:r>
            </a:p>
            <a:p>
              <a:pPr marL="396241" lvl="1" indent="-198120">
                <a:lnSpc>
                  <a:spcPts val="3360"/>
                </a:lnSpc>
                <a:buFont typeface="Arial"/>
                <a:buChar char="•"/>
              </a:pPr>
              <a:r>
                <a:rPr lang="en-US" sz="2400">
                  <a:solidFill>
                    <a:srgbClr val="D17D66"/>
                  </a:solidFill>
                  <a:latin typeface="Maitree Regular"/>
                </a:rPr>
                <a:t>Outlines researchers steps to ensure anonymity and confidentiality</a:t>
              </a:r>
            </a:p>
            <a:p>
              <a:pPr marL="396241" lvl="1" indent="-198120">
                <a:lnSpc>
                  <a:spcPts val="3360"/>
                </a:lnSpc>
                <a:buFont typeface="Arial"/>
                <a:buChar char="•"/>
              </a:pPr>
              <a:r>
                <a:rPr lang="en-US" sz="2400">
                  <a:solidFill>
                    <a:srgbClr val="D17D66"/>
                  </a:solidFill>
                  <a:latin typeface="Maitree Regular"/>
                </a:rPr>
                <a:t>Describes how much time the study will take</a:t>
              </a:r>
            </a:p>
            <a:p>
              <a:pPr marL="396240" lvl="1" indent="-198120">
                <a:lnSpc>
                  <a:spcPts val="3359"/>
                </a:lnSpc>
                <a:buFont typeface="Arial"/>
                <a:buChar char="•"/>
              </a:pPr>
              <a:r>
                <a:rPr lang="en-US" sz="2400">
                  <a:solidFill>
                    <a:srgbClr val="D17D66"/>
                  </a:solidFill>
                  <a:latin typeface="Maitree Regular"/>
                </a:rPr>
                <a:t>Lists contact information for researchers for follow-up</a:t>
              </a:r>
            </a:p>
          </p:txBody>
        </p:sp>
      </p:grpSp>
      <p:sp>
        <p:nvSpPr>
          <p:cNvPr id="5" name="TextBox 5"/>
          <p:cNvSpPr txBox="1"/>
          <p:nvPr/>
        </p:nvSpPr>
        <p:spPr>
          <a:xfrm>
            <a:off x="1028700" y="978739"/>
            <a:ext cx="14185345" cy="1332111"/>
          </a:xfrm>
          <a:prstGeom prst="rect">
            <a:avLst/>
          </a:prstGeom>
        </p:spPr>
        <p:txBody>
          <a:bodyPr lIns="0" tIns="0" rIns="0" bIns="0" rtlCol="0" anchor="t">
            <a:spAutoFit/>
          </a:bodyPr>
          <a:lstStyle/>
          <a:p>
            <a:pPr>
              <a:lnSpc>
                <a:spcPts val="10000"/>
              </a:lnSpc>
            </a:pPr>
            <a:r>
              <a:rPr lang="en-US" sz="10000" spc="300">
                <a:solidFill>
                  <a:srgbClr val="D17D66"/>
                </a:solidFill>
                <a:latin typeface="Lifelogo Easy Bold"/>
              </a:rPr>
              <a:t>Institutional Review Board</a:t>
            </a:r>
          </a:p>
        </p:txBody>
      </p:sp>
      <p:grpSp>
        <p:nvGrpSpPr>
          <p:cNvPr id="6" name="Group 6"/>
          <p:cNvGrpSpPr/>
          <p:nvPr/>
        </p:nvGrpSpPr>
        <p:grpSpPr>
          <a:xfrm rot="-5400000">
            <a:off x="8649151" y="-1870366"/>
            <a:ext cx="1380843" cy="11376587"/>
            <a:chOff x="0" y="0"/>
            <a:chExt cx="1385757" cy="11417072"/>
          </a:xfrm>
        </p:grpSpPr>
        <p:sp>
          <p:nvSpPr>
            <p:cNvPr id="7" name="Freeform 7"/>
            <p:cNvSpPr/>
            <p:nvPr/>
          </p:nvSpPr>
          <p:spPr>
            <a:xfrm>
              <a:off x="0" y="0"/>
              <a:ext cx="1385757" cy="11417072"/>
            </a:xfrm>
            <a:custGeom>
              <a:avLst/>
              <a:gdLst/>
              <a:ahLst/>
              <a:cxnLst/>
              <a:rect l="l" t="t" r="r" b="b"/>
              <a:pathLst>
                <a:path w="1385757" h="11417072">
                  <a:moveTo>
                    <a:pt x="0" y="0"/>
                  </a:moveTo>
                  <a:lnTo>
                    <a:pt x="0" y="11417072"/>
                  </a:lnTo>
                  <a:lnTo>
                    <a:pt x="1385757" y="11417072"/>
                  </a:lnTo>
                  <a:lnTo>
                    <a:pt x="1385757" y="0"/>
                  </a:lnTo>
                  <a:lnTo>
                    <a:pt x="0" y="0"/>
                  </a:lnTo>
                  <a:close/>
                  <a:moveTo>
                    <a:pt x="1324796" y="11356112"/>
                  </a:moveTo>
                  <a:lnTo>
                    <a:pt x="59690" y="11356112"/>
                  </a:lnTo>
                  <a:lnTo>
                    <a:pt x="59690" y="59690"/>
                  </a:lnTo>
                  <a:lnTo>
                    <a:pt x="1324797" y="59690"/>
                  </a:lnTo>
                  <a:lnTo>
                    <a:pt x="1324797" y="11356112"/>
                  </a:lnTo>
                  <a:close/>
                </a:path>
              </a:pathLst>
            </a:custGeom>
            <a:solidFill>
              <a:srgbClr val="532E1D">
                <a:alpha val="29803"/>
              </a:srgbClr>
            </a:solidFill>
          </p:spPr>
        </p:sp>
      </p:grpSp>
      <p:sp>
        <p:nvSpPr>
          <p:cNvPr id="8" name="TextBox 8"/>
          <p:cNvSpPr txBox="1"/>
          <p:nvPr/>
        </p:nvSpPr>
        <p:spPr>
          <a:xfrm>
            <a:off x="3315501" y="3371163"/>
            <a:ext cx="12048143" cy="935593"/>
          </a:xfrm>
          <a:prstGeom prst="rect">
            <a:avLst/>
          </a:prstGeom>
        </p:spPr>
        <p:txBody>
          <a:bodyPr lIns="0" tIns="0" rIns="0" bIns="0" rtlCol="0" anchor="t">
            <a:spAutoFit/>
          </a:bodyPr>
          <a:lstStyle/>
          <a:p>
            <a:pPr algn="ctr">
              <a:lnSpc>
                <a:spcPts val="3600"/>
              </a:lnSpc>
            </a:pPr>
            <a:r>
              <a:rPr lang="en-US" sz="3600" spc="107">
                <a:solidFill>
                  <a:srgbClr val="D17D66"/>
                </a:solidFill>
                <a:latin typeface="Maitree Regular Bold"/>
              </a:rPr>
              <a:t>How do you inform participants that you are providing them with these assurances?</a:t>
            </a:r>
          </a:p>
        </p:txBody>
      </p:sp>
      <p:sp>
        <p:nvSpPr>
          <p:cNvPr id="9" name="TextBox 9"/>
          <p:cNvSpPr txBox="1"/>
          <p:nvPr/>
        </p:nvSpPr>
        <p:spPr>
          <a:xfrm>
            <a:off x="1028700" y="2282275"/>
            <a:ext cx="16621745" cy="386536"/>
          </a:xfrm>
          <a:prstGeom prst="rect">
            <a:avLst/>
          </a:prstGeom>
        </p:spPr>
        <p:txBody>
          <a:bodyPr lIns="0" tIns="0" rIns="0" bIns="0" rtlCol="0" anchor="t">
            <a:spAutoFit/>
          </a:bodyPr>
          <a:lstStyle/>
          <a:p>
            <a:pPr>
              <a:lnSpc>
                <a:spcPts val="3120"/>
              </a:lnSpc>
            </a:pPr>
            <a:r>
              <a:rPr lang="en-US" sz="2400" spc="120">
                <a:solidFill>
                  <a:srgbClr val="FFFDFB"/>
                </a:solidFill>
                <a:latin typeface="Maitree Regular Bold"/>
              </a:rPr>
              <a:t>ENSURING RESEARCHERS FOLLOW ETHICAL GUIDELINES FOR HUMAN SUBJECTS</a:t>
            </a:r>
          </a:p>
        </p:txBody>
      </p:sp>
      <p:pic>
        <p:nvPicPr>
          <p:cNvPr id="10" name="Picture 10"/>
          <p:cNvPicPr>
            <a:picLocks noChangeAspect="1"/>
          </p:cNvPicPr>
          <p:nvPr/>
        </p:nvPicPr>
        <p:blipFill>
          <a:blip r:embed="rId3"/>
          <a:srcRect/>
          <a:stretch>
            <a:fillRect/>
          </a:stretch>
        </p:blipFill>
        <p:spPr>
          <a:xfrm>
            <a:off x="14771442" y="-1501243"/>
            <a:ext cx="4644459" cy="4598014"/>
          </a:xfrm>
          <a:prstGeom prst="rect">
            <a:avLst/>
          </a:prstGeom>
        </p:spPr>
      </p:pic>
      <p:pic>
        <p:nvPicPr>
          <p:cNvPr id="11" name="Picture 11"/>
          <p:cNvPicPr>
            <a:picLocks noChangeAspect="1"/>
          </p:cNvPicPr>
          <p:nvPr/>
        </p:nvPicPr>
        <p:blipFill>
          <a:blip r:embed="rId4"/>
          <a:srcRect/>
          <a:stretch>
            <a:fillRect/>
          </a:stretch>
        </p:blipFill>
        <p:spPr>
          <a:xfrm rot="-3547884">
            <a:off x="15701117" y="3340501"/>
            <a:ext cx="1054323" cy="10437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DC3A3"/>
        </a:solidFill>
        <a:effectLst/>
      </p:bgPr>
    </p:bg>
    <p:spTree>
      <p:nvGrpSpPr>
        <p:cNvPr id="1" name=""/>
        <p:cNvGrpSpPr/>
        <p:nvPr/>
      </p:nvGrpSpPr>
      <p:grpSpPr>
        <a:xfrm>
          <a:off x="0" y="0"/>
          <a:ext cx="0" cy="0"/>
          <a:chOff x="0" y="0"/>
          <a:chExt cx="0" cy="0"/>
        </a:xfrm>
      </p:grpSpPr>
      <p:grpSp>
        <p:nvGrpSpPr>
          <p:cNvPr id="2" name="Group 2"/>
          <p:cNvGrpSpPr/>
          <p:nvPr/>
        </p:nvGrpSpPr>
        <p:grpSpPr>
          <a:xfrm>
            <a:off x="3883080" y="6544830"/>
            <a:ext cx="10521839" cy="2713470"/>
            <a:chOff x="0" y="0"/>
            <a:chExt cx="14029119" cy="3617960"/>
          </a:xfrm>
        </p:grpSpPr>
        <p:sp>
          <p:nvSpPr>
            <p:cNvPr id="3" name="TextBox 3"/>
            <p:cNvSpPr txBox="1"/>
            <p:nvPr/>
          </p:nvSpPr>
          <p:spPr>
            <a:xfrm>
              <a:off x="0" y="-28575"/>
              <a:ext cx="14029119" cy="670904"/>
            </a:xfrm>
            <a:prstGeom prst="rect">
              <a:avLst/>
            </a:prstGeom>
          </p:spPr>
          <p:txBody>
            <a:bodyPr lIns="0" tIns="0" rIns="0" bIns="0" rtlCol="0" anchor="t">
              <a:spAutoFit/>
            </a:bodyPr>
            <a:lstStyle/>
            <a:p>
              <a:pPr algn="ctr">
                <a:lnSpc>
                  <a:spcPts val="4159"/>
                </a:lnSpc>
              </a:pPr>
              <a:r>
                <a:rPr lang="en-US" sz="3199" spc="159">
                  <a:solidFill>
                    <a:srgbClr val="D17D66"/>
                  </a:solidFill>
                  <a:latin typeface="Maitree Regular Bold"/>
                </a:rPr>
                <a:t>PRIMARY DATA COLLECTION AND ANALYSIS</a:t>
              </a:r>
            </a:p>
          </p:txBody>
        </p:sp>
        <p:sp>
          <p:nvSpPr>
            <p:cNvPr id="4" name="TextBox 4"/>
            <p:cNvSpPr txBox="1"/>
            <p:nvPr/>
          </p:nvSpPr>
          <p:spPr>
            <a:xfrm>
              <a:off x="0" y="883412"/>
              <a:ext cx="14029119" cy="2734548"/>
            </a:xfrm>
            <a:prstGeom prst="rect">
              <a:avLst/>
            </a:prstGeom>
          </p:spPr>
          <p:txBody>
            <a:bodyPr lIns="0" tIns="0" rIns="0" bIns="0" rtlCol="0" anchor="t">
              <a:spAutoFit/>
            </a:bodyPr>
            <a:lstStyle/>
            <a:p>
              <a:pPr marL="396241" lvl="1" indent="-198120">
                <a:lnSpc>
                  <a:spcPts val="3360"/>
                </a:lnSpc>
                <a:buFont typeface="Arial"/>
                <a:buChar char="•"/>
              </a:pPr>
              <a:r>
                <a:rPr lang="en-US" sz="2400">
                  <a:solidFill>
                    <a:srgbClr val="D17D66"/>
                  </a:solidFill>
                  <a:latin typeface="Maitree Regular"/>
                </a:rPr>
                <a:t>Interviews</a:t>
              </a:r>
            </a:p>
            <a:p>
              <a:pPr marL="396241" lvl="1" indent="-198120">
                <a:lnSpc>
                  <a:spcPts val="3360"/>
                </a:lnSpc>
                <a:buFont typeface="Arial"/>
                <a:buChar char="•"/>
              </a:pPr>
              <a:r>
                <a:rPr lang="en-US" sz="2400">
                  <a:solidFill>
                    <a:srgbClr val="D17D66"/>
                  </a:solidFill>
                  <a:latin typeface="Maitree Regular"/>
                </a:rPr>
                <a:t>Surveys</a:t>
              </a:r>
            </a:p>
            <a:p>
              <a:pPr marL="396241" lvl="1" indent="-198120">
                <a:lnSpc>
                  <a:spcPts val="3360"/>
                </a:lnSpc>
                <a:buFont typeface="Arial"/>
                <a:buChar char="•"/>
              </a:pPr>
              <a:r>
                <a:rPr lang="en-US" sz="2400">
                  <a:solidFill>
                    <a:srgbClr val="D17D66"/>
                  </a:solidFill>
                  <a:latin typeface="Maitree Regular"/>
                </a:rPr>
                <a:t>Ethnography</a:t>
              </a:r>
            </a:p>
            <a:p>
              <a:pPr marL="396241" lvl="1" indent="-198120">
                <a:lnSpc>
                  <a:spcPts val="3360"/>
                </a:lnSpc>
                <a:buFont typeface="Arial"/>
                <a:buChar char="•"/>
              </a:pPr>
              <a:r>
                <a:rPr lang="en-US" sz="2400">
                  <a:solidFill>
                    <a:srgbClr val="D17D66"/>
                  </a:solidFill>
                  <a:latin typeface="Maitree Regular"/>
                </a:rPr>
                <a:t>Experiment</a:t>
              </a:r>
            </a:p>
            <a:p>
              <a:pPr marL="396240" lvl="1" indent="-198120">
                <a:lnSpc>
                  <a:spcPts val="3359"/>
                </a:lnSpc>
                <a:buFont typeface="Arial"/>
                <a:buChar char="•"/>
              </a:pPr>
              <a:r>
                <a:rPr lang="en-US" sz="2400">
                  <a:solidFill>
                    <a:srgbClr val="D17D66"/>
                  </a:solidFill>
                  <a:latin typeface="Maitree Regular"/>
                </a:rPr>
                <a:t>Participant Observation</a:t>
              </a:r>
            </a:p>
          </p:txBody>
        </p:sp>
      </p:grpSp>
      <p:sp>
        <p:nvSpPr>
          <p:cNvPr id="5" name="TextBox 5"/>
          <p:cNvSpPr txBox="1"/>
          <p:nvPr/>
        </p:nvSpPr>
        <p:spPr>
          <a:xfrm>
            <a:off x="3097237" y="4612858"/>
            <a:ext cx="12093526" cy="1032708"/>
          </a:xfrm>
          <a:prstGeom prst="rect">
            <a:avLst/>
          </a:prstGeom>
        </p:spPr>
        <p:txBody>
          <a:bodyPr lIns="0" tIns="0" rIns="0" bIns="0" rtlCol="0" anchor="t">
            <a:spAutoFit/>
          </a:bodyPr>
          <a:lstStyle/>
          <a:p>
            <a:pPr algn="ctr">
              <a:lnSpc>
                <a:spcPts val="4159"/>
              </a:lnSpc>
            </a:pPr>
            <a:r>
              <a:rPr lang="en-US" sz="3199" spc="159">
                <a:solidFill>
                  <a:srgbClr val="FFFDFB"/>
                </a:solidFill>
                <a:latin typeface="Maitree Regular"/>
              </a:rPr>
              <a:t>ALL PROJECTS USING </a:t>
            </a:r>
            <a:r>
              <a:rPr lang="en-US" sz="3199" u="sng" spc="159">
                <a:solidFill>
                  <a:srgbClr val="FFFDFB"/>
                </a:solidFill>
                <a:latin typeface="Maitree Regular Bold"/>
              </a:rPr>
              <a:t>DIRECT OBSERVATIONS</a:t>
            </a:r>
            <a:r>
              <a:rPr lang="en-US" sz="3199" spc="159">
                <a:solidFill>
                  <a:srgbClr val="FFFDFB"/>
                </a:solidFill>
                <a:latin typeface="Maitree Regular"/>
              </a:rPr>
              <a:t> OF HUMAN SUBJECTS </a:t>
            </a:r>
          </a:p>
        </p:txBody>
      </p:sp>
      <p:pic>
        <p:nvPicPr>
          <p:cNvPr id="6" name="Picture 6"/>
          <p:cNvPicPr>
            <a:picLocks noChangeAspect="1"/>
          </p:cNvPicPr>
          <p:nvPr/>
        </p:nvPicPr>
        <p:blipFill>
          <a:blip r:embed="rId2"/>
          <a:srcRect/>
          <a:stretch>
            <a:fillRect/>
          </a:stretch>
        </p:blipFill>
        <p:spPr>
          <a:xfrm rot="5400000">
            <a:off x="-1146686" y="-1704248"/>
            <a:ext cx="2921508" cy="8229600"/>
          </a:xfrm>
          <a:prstGeom prst="rect">
            <a:avLst/>
          </a:prstGeom>
        </p:spPr>
      </p:pic>
      <p:sp>
        <p:nvSpPr>
          <p:cNvPr id="7" name="TextBox 7"/>
          <p:cNvSpPr txBox="1"/>
          <p:nvPr/>
        </p:nvSpPr>
        <p:spPr>
          <a:xfrm rot="-316341">
            <a:off x="3735933" y="978092"/>
            <a:ext cx="10821115" cy="1987352"/>
          </a:xfrm>
          <a:prstGeom prst="rect">
            <a:avLst/>
          </a:prstGeom>
        </p:spPr>
        <p:txBody>
          <a:bodyPr lIns="0" tIns="0" rIns="0" bIns="0" rtlCol="0" anchor="t">
            <a:spAutoFit/>
          </a:bodyPr>
          <a:lstStyle/>
          <a:p>
            <a:pPr algn="ctr">
              <a:lnSpc>
                <a:spcPts val="7700"/>
              </a:lnSpc>
            </a:pPr>
            <a:r>
              <a:rPr lang="en-US" sz="7000" spc="210">
                <a:solidFill>
                  <a:srgbClr val="D17D66"/>
                </a:solidFill>
                <a:latin typeface="Lifelogo Easy Bold"/>
              </a:rPr>
              <a:t>Which projects require IRB approval?</a:t>
            </a:r>
          </a:p>
        </p:txBody>
      </p:sp>
      <p:pic>
        <p:nvPicPr>
          <p:cNvPr id="8" name="Picture 8"/>
          <p:cNvPicPr>
            <a:picLocks noChangeAspect="1"/>
          </p:cNvPicPr>
          <p:nvPr/>
        </p:nvPicPr>
        <p:blipFill>
          <a:blip r:embed="rId3"/>
          <a:srcRect/>
          <a:stretch>
            <a:fillRect/>
          </a:stretch>
        </p:blipFill>
        <p:spPr>
          <a:xfrm rot="4685411">
            <a:off x="16827246" y="-2171498"/>
            <a:ext cx="2921508" cy="822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DC3A3"/>
        </a:solidFill>
        <a:effectLst/>
      </p:bgPr>
    </p:bg>
    <p:spTree>
      <p:nvGrpSpPr>
        <p:cNvPr id="1" name=""/>
        <p:cNvGrpSpPr/>
        <p:nvPr/>
      </p:nvGrpSpPr>
      <p:grpSpPr>
        <a:xfrm>
          <a:off x="0" y="0"/>
          <a:ext cx="0" cy="0"/>
          <a:chOff x="0" y="0"/>
          <a:chExt cx="0" cy="0"/>
        </a:xfrm>
      </p:grpSpPr>
      <p:grpSp>
        <p:nvGrpSpPr>
          <p:cNvPr id="2" name="Group 2"/>
          <p:cNvGrpSpPr/>
          <p:nvPr/>
        </p:nvGrpSpPr>
        <p:grpSpPr>
          <a:xfrm>
            <a:off x="3883080" y="6544830"/>
            <a:ext cx="10521839" cy="2713470"/>
            <a:chOff x="0" y="0"/>
            <a:chExt cx="14029119" cy="3617960"/>
          </a:xfrm>
        </p:grpSpPr>
        <p:sp>
          <p:nvSpPr>
            <p:cNvPr id="3" name="TextBox 3"/>
            <p:cNvSpPr txBox="1"/>
            <p:nvPr/>
          </p:nvSpPr>
          <p:spPr>
            <a:xfrm>
              <a:off x="0" y="-28575"/>
              <a:ext cx="14029119" cy="670904"/>
            </a:xfrm>
            <a:prstGeom prst="rect">
              <a:avLst/>
            </a:prstGeom>
          </p:spPr>
          <p:txBody>
            <a:bodyPr lIns="0" tIns="0" rIns="0" bIns="0" rtlCol="0" anchor="t">
              <a:spAutoFit/>
            </a:bodyPr>
            <a:lstStyle/>
            <a:p>
              <a:pPr algn="ctr">
                <a:lnSpc>
                  <a:spcPts val="4159"/>
                </a:lnSpc>
              </a:pPr>
              <a:r>
                <a:rPr lang="en-US" sz="3199" spc="159">
                  <a:solidFill>
                    <a:srgbClr val="D17D66"/>
                  </a:solidFill>
                  <a:latin typeface="Maitree Regular Bold"/>
                </a:rPr>
                <a:t>SECONDARY DATA ANALYSIS</a:t>
              </a:r>
            </a:p>
          </p:txBody>
        </p:sp>
        <p:sp>
          <p:nvSpPr>
            <p:cNvPr id="4" name="TextBox 4"/>
            <p:cNvSpPr txBox="1"/>
            <p:nvPr/>
          </p:nvSpPr>
          <p:spPr>
            <a:xfrm>
              <a:off x="0" y="883412"/>
              <a:ext cx="14029119" cy="2734548"/>
            </a:xfrm>
            <a:prstGeom prst="rect">
              <a:avLst/>
            </a:prstGeom>
          </p:spPr>
          <p:txBody>
            <a:bodyPr lIns="0" tIns="0" rIns="0" bIns="0" rtlCol="0" anchor="t">
              <a:spAutoFit/>
            </a:bodyPr>
            <a:lstStyle/>
            <a:p>
              <a:pPr marL="396241" lvl="1" indent="-198120">
                <a:lnSpc>
                  <a:spcPts val="3360"/>
                </a:lnSpc>
                <a:buFont typeface="Arial"/>
                <a:buChar char="•"/>
              </a:pPr>
              <a:r>
                <a:rPr lang="en-US" sz="2400">
                  <a:solidFill>
                    <a:srgbClr val="D17D66"/>
                  </a:solidFill>
                  <a:latin typeface="Maitree Regular"/>
                </a:rPr>
                <a:t>Content Analysis</a:t>
              </a:r>
            </a:p>
            <a:p>
              <a:pPr marL="396241" lvl="1" indent="-198120">
                <a:lnSpc>
                  <a:spcPts val="3360"/>
                </a:lnSpc>
                <a:buFont typeface="Arial"/>
                <a:buChar char="•"/>
              </a:pPr>
              <a:r>
                <a:rPr lang="en-US" sz="2400">
                  <a:solidFill>
                    <a:srgbClr val="D17D66"/>
                  </a:solidFill>
                  <a:latin typeface="Maitree Regular"/>
                </a:rPr>
                <a:t>Text Analysis</a:t>
              </a:r>
            </a:p>
            <a:p>
              <a:pPr marL="396241" lvl="1" indent="-198120">
                <a:lnSpc>
                  <a:spcPts val="3360"/>
                </a:lnSpc>
                <a:buFont typeface="Arial"/>
                <a:buChar char="•"/>
              </a:pPr>
              <a:r>
                <a:rPr lang="en-US" sz="2400">
                  <a:solidFill>
                    <a:srgbClr val="D17D66"/>
                  </a:solidFill>
                  <a:latin typeface="Maitree Regular"/>
                </a:rPr>
                <a:t>Analysis of Previously Administered Surveys</a:t>
              </a:r>
            </a:p>
            <a:p>
              <a:pPr marL="396241" lvl="1" indent="-198120">
                <a:lnSpc>
                  <a:spcPts val="3360"/>
                </a:lnSpc>
                <a:buFont typeface="Arial"/>
                <a:buChar char="•"/>
              </a:pPr>
              <a:r>
                <a:rPr lang="en-US" sz="2400">
                  <a:solidFill>
                    <a:srgbClr val="D17D66"/>
                  </a:solidFill>
                  <a:latin typeface="Maitree Regular"/>
                </a:rPr>
                <a:t>Census</a:t>
              </a:r>
            </a:p>
            <a:p>
              <a:pPr marL="396240" lvl="1" indent="-198120">
                <a:lnSpc>
                  <a:spcPts val="3359"/>
                </a:lnSpc>
                <a:buFont typeface="Arial"/>
                <a:buChar char="•"/>
              </a:pPr>
              <a:r>
                <a:rPr lang="en-US" sz="2400">
                  <a:solidFill>
                    <a:srgbClr val="D17D66"/>
                  </a:solidFill>
                  <a:latin typeface="Maitree Regular"/>
                </a:rPr>
                <a:t>Publicly-Available Data (where participants remain anonymous)</a:t>
              </a:r>
            </a:p>
          </p:txBody>
        </p:sp>
      </p:grpSp>
      <p:sp>
        <p:nvSpPr>
          <p:cNvPr id="5" name="TextBox 5"/>
          <p:cNvSpPr txBox="1"/>
          <p:nvPr/>
        </p:nvSpPr>
        <p:spPr>
          <a:xfrm>
            <a:off x="3097237" y="4612858"/>
            <a:ext cx="12093526" cy="1032708"/>
          </a:xfrm>
          <a:prstGeom prst="rect">
            <a:avLst/>
          </a:prstGeom>
        </p:spPr>
        <p:txBody>
          <a:bodyPr lIns="0" tIns="0" rIns="0" bIns="0" rtlCol="0" anchor="t">
            <a:spAutoFit/>
          </a:bodyPr>
          <a:lstStyle/>
          <a:p>
            <a:pPr algn="ctr">
              <a:lnSpc>
                <a:spcPts val="4159"/>
              </a:lnSpc>
            </a:pPr>
            <a:r>
              <a:rPr lang="en-US" sz="3199" spc="159">
                <a:solidFill>
                  <a:srgbClr val="FFFDFB"/>
                </a:solidFill>
                <a:latin typeface="Maitree Regular"/>
              </a:rPr>
              <a:t>ALL PROJECTS </a:t>
            </a:r>
            <a:r>
              <a:rPr lang="en-US" sz="3199" u="sng" spc="159">
                <a:solidFill>
                  <a:srgbClr val="FFFDFB"/>
                </a:solidFill>
                <a:latin typeface="Maitree Regular Bold"/>
              </a:rPr>
              <a:t>NOT</a:t>
            </a:r>
            <a:r>
              <a:rPr lang="en-US" sz="3199" spc="159">
                <a:solidFill>
                  <a:srgbClr val="FFFDFB"/>
                </a:solidFill>
                <a:latin typeface="Maitree Regular"/>
              </a:rPr>
              <a:t> USING </a:t>
            </a:r>
            <a:r>
              <a:rPr lang="en-US" sz="3199" u="sng" spc="159">
                <a:solidFill>
                  <a:srgbClr val="FFFDFB"/>
                </a:solidFill>
                <a:latin typeface="Maitree Regular Bold"/>
              </a:rPr>
              <a:t>DIRECT OBSERVATIONS</a:t>
            </a:r>
            <a:r>
              <a:rPr lang="en-US" sz="3199" spc="159">
                <a:solidFill>
                  <a:srgbClr val="FFFDFB"/>
                </a:solidFill>
                <a:latin typeface="Maitree Regular"/>
              </a:rPr>
              <a:t> OF HUMAN SUBJECTS </a:t>
            </a:r>
          </a:p>
        </p:txBody>
      </p:sp>
      <p:pic>
        <p:nvPicPr>
          <p:cNvPr id="6" name="Picture 6"/>
          <p:cNvPicPr>
            <a:picLocks noChangeAspect="1"/>
          </p:cNvPicPr>
          <p:nvPr/>
        </p:nvPicPr>
        <p:blipFill>
          <a:blip r:embed="rId2"/>
          <a:srcRect/>
          <a:stretch>
            <a:fillRect/>
          </a:stretch>
        </p:blipFill>
        <p:spPr>
          <a:xfrm rot="5400000">
            <a:off x="-1146686" y="-1704248"/>
            <a:ext cx="2921508" cy="8229600"/>
          </a:xfrm>
          <a:prstGeom prst="rect">
            <a:avLst/>
          </a:prstGeom>
        </p:spPr>
      </p:pic>
      <p:sp>
        <p:nvSpPr>
          <p:cNvPr id="7" name="TextBox 7"/>
          <p:cNvSpPr txBox="1"/>
          <p:nvPr/>
        </p:nvSpPr>
        <p:spPr>
          <a:xfrm rot="-316341">
            <a:off x="3735933" y="978092"/>
            <a:ext cx="10821115" cy="1987352"/>
          </a:xfrm>
          <a:prstGeom prst="rect">
            <a:avLst/>
          </a:prstGeom>
        </p:spPr>
        <p:txBody>
          <a:bodyPr lIns="0" tIns="0" rIns="0" bIns="0" rtlCol="0" anchor="t">
            <a:spAutoFit/>
          </a:bodyPr>
          <a:lstStyle/>
          <a:p>
            <a:pPr algn="ctr">
              <a:lnSpc>
                <a:spcPts val="7700"/>
              </a:lnSpc>
            </a:pPr>
            <a:r>
              <a:rPr lang="en-US" sz="7000" spc="210">
                <a:solidFill>
                  <a:srgbClr val="D17D66"/>
                </a:solidFill>
                <a:latin typeface="Lifelogo Easy Bold"/>
              </a:rPr>
              <a:t>Which projects </a:t>
            </a:r>
            <a:r>
              <a:rPr lang="en-US" sz="7000" u="sng" spc="210">
                <a:solidFill>
                  <a:srgbClr val="D17D66"/>
                </a:solidFill>
                <a:latin typeface="Lifelogo Easy Bold"/>
              </a:rPr>
              <a:t>do not</a:t>
            </a:r>
            <a:r>
              <a:rPr lang="en-US" sz="7000" spc="210">
                <a:solidFill>
                  <a:srgbClr val="D17D66"/>
                </a:solidFill>
                <a:latin typeface="Lifelogo Easy Bold"/>
              </a:rPr>
              <a:t> require IRB approval?</a:t>
            </a:r>
          </a:p>
        </p:txBody>
      </p:sp>
      <p:pic>
        <p:nvPicPr>
          <p:cNvPr id="8" name="Picture 8"/>
          <p:cNvPicPr>
            <a:picLocks noChangeAspect="1"/>
          </p:cNvPicPr>
          <p:nvPr/>
        </p:nvPicPr>
        <p:blipFill>
          <a:blip r:embed="rId3"/>
          <a:srcRect/>
          <a:stretch>
            <a:fillRect/>
          </a:stretch>
        </p:blipFill>
        <p:spPr>
          <a:xfrm rot="4685411">
            <a:off x="16827246" y="-2171498"/>
            <a:ext cx="2921508" cy="822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DC3A3"/>
        </a:solidFill>
        <a:effectLst/>
      </p:bgPr>
    </p:bg>
    <p:spTree>
      <p:nvGrpSpPr>
        <p:cNvPr id="1" name=""/>
        <p:cNvGrpSpPr/>
        <p:nvPr/>
      </p:nvGrpSpPr>
      <p:grpSpPr>
        <a:xfrm>
          <a:off x="0" y="0"/>
          <a:ext cx="0" cy="0"/>
          <a:chOff x="0" y="0"/>
          <a:chExt cx="0" cy="0"/>
        </a:xfrm>
      </p:grpSpPr>
      <p:sp>
        <p:nvSpPr>
          <p:cNvPr id="2" name="TextBox 2"/>
          <p:cNvSpPr txBox="1"/>
          <p:nvPr/>
        </p:nvSpPr>
        <p:spPr>
          <a:xfrm>
            <a:off x="1238641" y="474588"/>
            <a:ext cx="15810717" cy="960358"/>
          </a:xfrm>
          <a:prstGeom prst="rect">
            <a:avLst/>
          </a:prstGeom>
        </p:spPr>
        <p:txBody>
          <a:bodyPr lIns="0" tIns="0" rIns="0" bIns="0" rtlCol="0" anchor="t">
            <a:spAutoFit/>
          </a:bodyPr>
          <a:lstStyle/>
          <a:p>
            <a:pPr>
              <a:lnSpc>
                <a:spcPts val="7200"/>
              </a:lnSpc>
            </a:pPr>
            <a:r>
              <a:rPr lang="en-US" sz="7200" spc="215">
                <a:solidFill>
                  <a:srgbClr val="D17D66"/>
                </a:solidFill>
                <a:latin typeface="Lifelogo Easy Bold"/>
              </a:rPr>
              <a:t>Steps to jumpstart your ethical research</a:t>
            </a:r>
          </a:p>
        </p:txBody>
      </p:sp>
      <p:sp>
        <p:nvSpPr>
          <p:cNvPr id="3" name="TextBox 3"/>
          <p:cNvSpPr txBox="1"/>
          <p:nvPr/>
        </p:nvSpPr>
        <p:spPr>
          <a:xfrm>
            <a:off x="4591008" y="1825543"/>
            <a:ext cx="3318800" cy="605988"/>
          </a:xfrm>
          <a:prstGeom prst="rect">
            <a:avLst/>
          </a:prstGeom>
        </p:spPr>
        <p:txBody>
          <a:bodyPr lIns="0" tIns="0" rIns="0" bIns="0" rtlCol="0" anchor="t">
            <a:spAutoFit/>
          </a:bodyPr>
          <a:lstStyle/>
          <a:p>
            <a:pPr algn="r">
              <a:lnSpc>
                <a:spcPts val="4940"/>
              </a:lnSpc>
            </a:pPr>
            <a:r>
              <a:rPr lang="en-US" sz="3800" spc="190">
                <a:solidFill>
                  <a:srgbClr val="D17D66"/>
                </a:solidFill>
                <a:latin typeface="Maitree Regular Bold"/>
              </a:rPr>
              <a:t>PRIMARY</a:t>
            </a:r>
          </a:p>
        </p:txBody>
      </p:sp>
      <p:grpSp>
        <p:nvGrpSpPr>
          <p:cNvPr id="4" name="Group 4"/>
          <p:cNvGrpSpPr/>
          <p:nvPr/>
        </p:nvGrpSpPr>
        <p:grpSpPr>
          <a:xfrm>
            <a:off x="1547684" y="2583898"/>
            <a:ext cx="6362125" cy="1212587"/>
            <a:chOff x="0" y="0"/>
            <a:chExt cx="8482833" cy="1616783"/>
          </a:xfrm>
        </p:grpSpPr>
        <p:sp>
          <p:nvSpPr>
            <p:cNvPr id="5" name="TextBox 5"/>
            <p:cNvSpPr txBox="1"/>
            <p:nvPr/>
          </p:nvSpPr>
          <p:spPr>
            <a:xfrm>
              <a:off x="0" y="-19050"/>
              <a:ext cx="8482833" cy="578855"/>
            </a:xfrm>
            <a:prstGeom prst="rect">
              <a:avLst/>
            </a:prstGeom>
          </p:spPr>
          <p:txBody>
            <a:bodyPr lIns="0" tIns="0" rIns="0" bIns="0" rtlCol="0" anchor="t">
              <a:spAutoFit/>
            </a:bodyPr>
            <a:lstStyle/>
            <a:p>
              <a:pPr algn="r">
                <a:lnSpc>
                  <a:spcPts val="3640"/>
                </a:lnSpc>
              </a:pPr>
              <a:r>
                <a:rPr lang="en-US" sz="2800" spc="140">
                  <a:solidFill>
                    <a:srgbClr val="FFFDFB"/>
                  </a:solidFill>
                  <a:latin typeface="Maitree Regular"/>
                </a:rPr>
                <a:t>RESEARCH QUESTIONS</a:t>
              </a:r>
            </a:p>
          </p:txBody>
        </p:sp>
        <p:sp>
          <p:nvSpPr>
            <p:cNvPr id="6" name="TextBox 6"/>
            <p:cNvSpPr txBox="1"/>
            <p:nvPr/>
          </p:nvSpPr>
          <p:spPr>
            <a:xfrm>
              <a:off x="0" y="685396"/>
              <a:ext cx="8482833" cy="931386"/>
            </a:xfrm>
            <a:prstGeom prst="rect">
              <a:avLst/>
            </a:prstGeom>
          </p:spPr>
          <p:txBody>
            <a:bodyPr lIns="0" tIns="0" rIns="0" bIns="0" rtlCol="0" anchor="t">
              <a:spAutoFit/>
            </a:bodyPr>
            <a:lstStyle/>
            <a:p>
              <a:pPr algn="r">
                <a:lnSpc>
                  <a:spcPts val="2940"/>
                </a:lnSpc>
              </a:pPr>
              <a:r>
                <a:rPr lang="en-US" sz="2100">
                  <a:solidFill>
                    <a:srgbClr val="D17D66"/>
                  </a:solidFill>
                  <a:latin typeface="Maitree Regular"/>
                </a:rPr>
                <a:t>Develop research questions about the relationship between variables</a:t>
              </a:r>
            </a:p>
          </p:txBody>
        </p:sp>
      </p:grpSp>
      <p:pic>
        <p:nvPicPr>
          <p:cNvPr id="7" name="Picture 7"/>
          <p:cNvPicPr>
            <a:picLocks noChangeAspect="1"/>
          </p:cNvPicPr>
          <p:nvPr/>
        </p:nvPicPr>
        <p:blipFill>
          <a:blip r:embed="rId2"/>
          <a:srcRect/>
          <a:stretch>
            <a:fillRect/>
          </a:stretch>
        </p:blipFill>
        <p:spPr>
          <a:xfrm rot="-5400000">
            <a:off x="5289703" y="5896677"/>
            <a:ext cx="7851495" cy="353317"/>
          </a:xfrm>
          <a:prstGeom prst="rect">
            <a:avLst/>
          </a:prstGeom>
        </p:spPr>
      </p:pic>
      <p:pic>
        <p:nvPicPr>
          <p:cNvPr id="8" name="Picture 8"/>
          <p:cNvPicPr>
            <a:picLocks noChangeAspect="1"/>
          </p:cNvPicPr>
          <p:nvPr/>
        </p:nvPicPr>
        <p:blipFill>
          <a:blip r:embed="rId3"/>
          <a:srcRect/>
          <a:stretch>
            <a:fillRect/>
          </a:stretch>
        </p:blipFill>
        <p:spPr>
          <a:xfrm>
            <a:off x="8895891" y="2480959"/>
            <a:ext cx="496219" cy="491256"/>
          </a:xfrm>
          <a:prstGeom prst="rect">
            <a:avLst/>
          </a:prstGeom>
        </p:spPr>
      </p:pic>
      <p:pic>
        <p:nvPicPr>
          <p:cNvPr id="9" name="Picture 9"/>
          <p:cNvPicPr>
            <a:picLocks noChangeAspect="1"/>
          </p:cNvPicPr>
          <p:nvPr/>
        </p:nvPicPr>
        <p:blipFill>
          <a:blip r:embed="rId3"/>
          <a:srcRect/>
          <a:stretch>
            <a:fillRect/>
          </a:stretch>
        </p:blipFill>
        <p:spPr>
          <a:xfrm>
            <a:off x="8895891" y="3895339"/>
            <a:ext cx="496219" cy="491256"/>
          </a:xfrm>
          <a:prstGeom prst="rect">
            <a:avLst/>
          </a:prstGeom>
        </p:spPr>
      </p:pic>
      <p:pic>
        <p:nvPicPr>
          <p:cNvPr id="10" name="Picture 10"/>
          <p:cNvPicPr>
            <a:picLocks noChangeAspect="1"/>
          </p:cNvPicPr>
          <p:nvPr/>
        </p:nvPicPr>
        <p:blipFill>
          <a:blip r:embed="rId3"/>
          <a:srcRect/>
          <a:stretch>
            <a:fillRect/>
          </a:stretch>
        </p:blipFill>
        <p:spPr>
          <a:xfrm>
            <a:off x="8895891" y="5987021"/>
            <a:ext cx="496219" cy="491256"/>
          </a:xfrm>
          <a:prstGeom prst="rect">
            <a:avLst/>
          </a:prstGeom>
        </p:spPr>
      </p:pic>
      <p:pic>
        <p:nvPicPr>
          <p:cNvPr id="11" name="Picture 11"/>
          <p:cNvPicPr>
            <a:picLocks noChangeAspect="1"/>
          </p:cNvPicPr>
          <p:nvPr/>
        </p:nvPicPr>
        <p:blipFill>
          <a:blip r:embed="rId3"/>
          <a:srcRect/>
          <a:stretch>
            <a:fillRect/>
          </a:stretch>
        </p:blipFill>
        <p:spPr>
          <a:xfrm>
            <a:off x="8895891" y="8622399"/>
            <a:ext cx="496219" cy="491256"/>
          </a:xfrm>
          <a:prstGeom prst="rect">
            <a:avLst/>
          </a:prstGeom>
        </p:spPr>
      </p:pic>
      <p:sp>
        <p:nvSpPr>
          <p:cNvPr id="12" name="TextBox 12"/>
          <p:cNvSpPr txBox="1"/>
          <p:nvPr/>
        </p:nvSpPr>
        <p:spPr>
          <a:xfrm>
            <a:off x="10190205" y="1825543"/>
            <a:ext cx="3318800" cy="605988"/>
          </a:xfrm>
          <a:prstGeom prst="rect">
            <a:avLst/>
          </a:prstGeom>
        </p:spPr>
        <p:txBody>
          <a:bodyPr lIns="0" tIns="0" rIns="0" bIns="0" rtlCol="0" anchor="t">
            <a:spAutoFit/>
          </a:bodyPr>
          <a:lstStyle/>
          <a:p>
            <a:pPr>
              <a:lnSpc>
                <a:spcPts val="4940"/>
              </a:lnSpc>
            </a:pPr>
            <a:r>
              <a:rPr lang="en-US" sz="3800" spc="190">
                <a:solidFill>
                  <a:srgbClr val="D17D66"/>
                </a:solidFill>
                <a:latin typeface="Maitree Regular Bold"/>
              </a:rPr>
              <a:t>SECONDARY</a:t>
            </a:r>
          </a:p>
        </p:txBody>
      </p:sp>
      <p:grpSp>
        <p:nvGrpSpPr>
          <p:cNvPr id="13" name="Group 13"/>
          <p:cNvGrpSpPr/>
          <p:nvPr/>
        </p:nvGrpSpPr>
        <p:grpSpPr>
          <a:xfrm>
            <a:off x="1547684" y="3944766"/>
            <a:ext cx="6362125" cy="1935892"/>
            <a:chOff x="0" y="0"/>
            <a:chExt cx="8482833" cy="2581189"/>
          </a:xfrm>
        </p:grpSpPr>
        <p:sp>
          <p:nvSpPr>
            <p:cNvPr id="14" name="TextBox 14"/>
            <p:cNvSpPr txBox="1"/>
            <p:nvPr/>
          </p:nvSpPr>
          <p:spPr>
            <a:xfrm>
              <a:off x="0" y="-19050"/>
              <a:ext cx="8482833" cy="578855"/>
            </a:xfrm>
            <a:prstGeom prst="rect">
              <a:avLst/>
            </a:prstGeom>
          </p:spPr>
          <p:txBody>
            <a:bodyPr lIns="0" tIns="0" rIns="0" bIns="0" rtlCol="0" anchor="t">
              <a:spAutoFit/>
            </a:bodyPr>
            <a:lstStyle/>
            <a:p>
              <a:pPr algn="r">
                <a:lnSpc>
                  <a:spcPts val="3640"/>
                </a:lnSpc>
              </a:pPr>
              <a:r>
                <a:rPr lang="en-US" sz="2800" spc="140">
                  <a:solidFill>
                    <a:srgbClr val="FFFDFB"/>
                  </a:solidFill>
                  <a:latin typeface="Maitree Regular"/>
                </a:rPr>
                <a:t>MATERIALS &amp; PROCEDURES</a:t>
              </a:r>
            </a:p>
          </p:txBody>
        </p:sp>
        <p:sp>
          <p:nvSpPr>
            <p:cNvPr id="15" name="TextBox 15"/>
            <p:cNvSpPr txBox="1"/>
            <p:nvPr/>
          </p:nvSpPr>
          <p:spPr>
            <a:xfrm>
              <a:off x="0" y="685396"/>
              <a:ext cx="8482833" cy="1895792"/>
            </a:xfrm>
            <a:prstGeom prst="rect">
              <a:avLst/>
            </a:prstGeom>
          </p:spPr>
          <p:txBody>
            <a:bodyPr lIns="0" tIns="0" rIns="0" bIns="0" rtlCol="0" anchor="t">
              <a:spAutoFit/>
            </a:bodyPr>
            <a:lstStyle/>
            <a:p>
              <a:pPr algn="r">
                <a:lnSpc>
                  <a:spcPts val="2940"/>
                </a:lnSpc>
              </a:pPr>
              <a:r>
                <a:rPr lang="en-US" sz="2100">
                  <a:solidFill>
                    <a:srgbClr val="D17D66"/>
                  </a:solidFill>
                  <a:latin typeface="Maitree Regular"/>
                </a:rPr>
                <a:t>Develop materials and procedures for answering the research question (e.g. questionnaire, interview/topic guide, manipulation conditions) and informed consent document </a:t>
              </a:r>
            </a:p>
          </p:txBody>
        </p:sp>
      </p:grpSp>
      <p:grpSp>
        <p:nvGrpSpPr>
          <p:cNvPr id="16" name="Group 16"/>
          <p:cNvGrpSpPr/>
          <p:nvPr/>
        </p:nvGrpSpPr>
        <p:grpSpPr>
          <a:xfrm>
            <a:off x="1547684" y="6025280"/>
            <a:ext cx="6362125" cy="2297544"/>
            <a:chOff x="0" y="0"/>
            <a:chExt cx="8482833" cy="3063392"/>
          </a:xfrm>
        </p:grpSpPr>
        <p:sp>
          <p:nvSpPr>
            <p:cNvPr id="17" name="TextBox 17"/>
            <p:cNvSpPr txBox="1"/>
            <p:nvPr/>
          </p:nvSpPr>
          <p:spPr>
            <a:xfrm>
              <a:off x="0" y="-19050"/>
              <a:ext cx="8482833" cy="578855"/>
            </a:xfrm>
            <a:prstGeom prst="rect">
              <a:avLst/>
            </a:prstGeom>
          </p:spPr>
          <p:txBody>
            <a:bodyPr lIns="0" tIns="0" rIns="0" bIns="0" rtlCol="0" anchor="t">
              <a:spAutoFit/>
            </a:bodyPr>
            <a:lstStyle/>
            <a:p>
              <a:pPr algn="r">
                <a:lnSpc>
                  <a:spcPts val="3640"/>
                </a:lnSpc>
              </a:pPr>
              <a:r>
                <a:rPr lang="en-US" sz="2800" spc="140">
                  <a:solidFill>
                    <a:srgbClr val="FFFDFB"/>
                  </a:solidFill>
                  <a:latin typeface="Maitree Regular"/>
                </a:rPr>
                <a:t>IRB</a:t>
              </a:r>
            </a:p>
          </p:txBody>
        </p:sp>
        <p:sp>
          <p:nvSpPr>
            <p:cNvPr id="18" name="TextBox 18"/>
            <p:cNvSpPr txBox="1"/>
            <p:nvPr/>
          </p:nvSpPr>
          <p:spPr>
            <a:xfrm>
              <a:off x="0" y="685396"/>
              <a:ext cx="8482833" cy="2377996"/>
            </a:xfrm>
            <a:prstGeom prst="rect">
              <a:avLst/>
            </a:prstGeom>
          </p:spPr>
          <p:txBody>
            <a:bodyPr lIns="0" tIns="0" rIns="0" bIns="0" rtlCol="0" anchor="t">
              <a:spAutoFit/>
            </a:bodyPr>
            <a:lstStyle/>
            <a:p>
              <a:pPr algn="r">
                <a:lnSpc>
                  <a:spcPts val="2940"/>
                </a:lnSpc>
              </a:pPr>
              <a:r>
                <a:rPr lang="en-US" sz="2100">
                  <a:solidFill>
                    <a:srgbClr val="D17D66"/>
                  </a:solidFill>
                  <a:latin typeface="Maitree Regular"/>
                </a:rPr>
                <a:t>Submit an application to the IRB at your institution, outlining the procedures to answer the human subjects research question, include materials as well as the informed consent form. Wait for approval </a:t>
              </a:r>
            </a:p>
          </p:txBody>
        </p:sp>
      </p:grpSp>
      <p:grpSp>
        <p:nvGrpSpPr>
          <p:cNvPr id="19" name="Group 19"/>
          <p:cNvGrpSpPr/>
          <p:nvPr/>
        </p:nvGrpSpPr>
        <p:grpSpPr>
          <a:xfrm>
            <a:off x="1547684" y="8652007"/>
            <a:ext cx="6362125" cy="1212587"/>
            <a:chOff x="0" y="0"/>
            <a:chExt cx="8482833" cy="1616783"/>
          </a:xfrm>
        </p:grpSpPr>
        <p:sp>
          <p:nvSpPr>
            <p:cNvPr id="20" name="TextBox 20"/>
            <p:cNvSpPr txBox="1"/>
            <p:nvPr/>
          </p:nvSpPr>
          <p:spPr>
            <a:xfrm>
              <a:off x="0" y="-19050"/>
              <a:ext cx="8482833" cy="578855"/>
            </a:xfrm>
            <a:prstGeom prst="rect">
              <a:avLst/>
            </a:prstGeom>
          </p:spPr>
          <p:txBody>
            <a:bodyPr lIns="0" tIns="0" rIns="0" bIns="0" rtlCol="0" anchor="t">
              <a:spAutoFit/>
            </a:bodyPr>
            <a:lstStyle/>
            <a:p>
              <a:pPr algn="r">
                <a:lnSpc>
                  <a:spcPts val="3640"/>
                </a:lnSpc>
              </a:pPr>
              <a:r>
                <a:rPr lang="en-US" sz="2800" spc="140">
                  <a:solidFill>
                    <a:srgbClr val="FFFDFB"/>
                  </a:solidFill>
                  <a:latin typeface="Maitree Regular"/>
                </a:rPr>
                <a:t>BEGIN DATA COLLECTION</a:t>
              </a:r>
            </a:p>
          </p:txBody>
        </p:sp>
        <p:sp>
          <p:nvSpPr>
            <p:cNvPr id="21" name="TextBox 21"/>
            <p:cNvSpPr txBox="1"/>
            <p:nvPr/>
          </p:nvSpPr>
          <p:spPr>
            <a:xfrm>
              <a:off x="0" y="685396"/>
              <a:ext cx="8482833" cy="931386"/>
            </a:xfrm>
            <a:prstGeom prst="rect">
              <a:avLst/>
            </a:prstGeom>
          </p:spPr>
          <p:txBody>
            <a:bodyPr lIns="0" tIns="0" rIns="0" bIns="0" rtlCol="0" anchor="t">
              <a:spAutoFit/>
            </a:bodyPr>
            <a:lstStyle/>
            <a:p>
              <a:pPr algn="r">
                <a:lnSpc>
                  <a:spcPts val="2940"/>
                </a:lnSpc>
              </a:pPr>
              <a:r>
                <a:rPr lang="en-US" sz="2100">
                  <a:solidFill>
                    <a:srgbClr val="D17D66"/>
                  </a:solidFill>
                  <a:latin typeface="Maitree Regular"/>
                </a:rPr>
                <a:t>Only after IRB has approved the research protocol can the researcher begin data collection</a:t>
              </a:r>
            </a:p>
          </p:txBody>
        </p:sp>
      </p:grpSp>
      <p:grpSp>
        <p:nvGrpSpPr>
          <p:cNvPr id="22" name="Group 22"/>
          <p:cNvGrpSpPr/>
          <p:nvPr/>
        </p:nvGrpSpPr>
        <p:grpSpPr>
          <a:xfrm>
            <a:off x="10190205" y="2583898"/>
            <a:ext cx="6362125" cy="1212587"/>
            <a:chOff x="0" y="0"/>
            <a:chExt cx="8482833" cy="1616783"/>
          </a:xfrm>
        </p:grpSpPr>
        <p:sp>
          <p:nvSpPr>
            <p:cNvPr id="23" name="TextBox 23"/>
            <p:cNvSpPr txBox="1"/>
            <p:nvPr/>
          </p:nvSpPr>
          <p:spPr>
            <a:xfrm>
              <a:off x="0" y="-19050"/>
              <a:ext cx="8482833" cy="578855"/>
            </a:xfrm>
            <a:prstGeom prst="rect">
              <a:avLst/>
            </a:prstGeom>
          </p:spPr>
          <p:txBody>
            <a:bodyPr lIns="0" tIns="0" rIns="0" bIns="0" rtlCol="0" anchor="t">
              <a:spAutoFit/>
            </a:bodyPr>
            <a:lstStyle/>
            <a:p>
              <a:pPr algn="just">
                <a:lnSpc>
                  <a:spcPts val="3640"/>
                </a:lnSpc>
              </a:pPr>
              <a:r>
                <a:rPr lang="en-US" sz="2800" spc="140">
                  <a:solidFill>
                    <a:srgbClr val="FFFDFB"/>
                  </a:solidFill>
                  <a:latin typeface="Maitree Regular"/>
                </a:rPr>
                <a:t>RESEARCH QUESTIONS</a:t>
              </a:r>
            </a:p>
          </p:txBody>
        </p:sp>
        <p:sp>
          <p:nvSpPr>
            <p:cNvPr id="24" name="TextBox 24"/>
            <p:cNvSpPr txBox="1"/>
            <p:nvPr/>
          </p:nvSpPr>
          <p:spPr>
            <a:xfrm>
              <a:off x="0" y="685396"/>
              <a:ext cx="8482833" cy="931386"/>
            </a:xfrm>
            <a:prstGeom prst="rect">
              <a:avLst/>
            </a:prstGeom>
          </p:spPr>
          <p:txBody>
            <a:bodyPr lIns="0" tIns="0" rIns="0" bIns="0" rtlCol="0" anchor="t">
              <a:spAutoFit/>
            </a:bodyPr>
            <a:lstStyle/>
            <a:p>
              <a:pPr algn="just">
                <a:lnSpc>
                  <a:spcPts val="2940"/>
                </a:lnSpc>
              </a:pPr>
              <a:r>
                <a:rPr lang="en-US" sz="2100">
                  <a:solidFill>
                    <a:srgbClr val="D17D66"/>
                  </a:solidFill>
                  <a:latin typeface="Maitree Regular"/>
                </a:rPr>
                <a:t>Develop research questions about the relationship between variables</a:t>
              </a:r>
            </a:p>
          </p:txBody>
        </p:sp>
      </p:grpSp>
      <p:grpSp>
        <p:nvGrpSpPr>
          <p:cNvPr id="25" name="Group 25"/>
          <p:cNvGrpSpPr/>
          <p:nvPr/>
        </p:nvGrpSpPr>
        <p:grpSpPr>
          <a:xfrm>
            <a:off x="10190205" y="3944766"/>
            <a:ext cx="6362125" cy="1212587"/>
            <a:chOff x="0" y="0"/>
            <a:chExt cx="8482833" cy="1616783"/>
          </a:xfrm>
        </p:grpSpPr>
        <p:sp>
          <p:nvSpPr>
            <p:cNvPr id="26" name="TextBox 26"/>
            <p:cNvSpPr txBox="1"/>
            <p:nvPr/>
          </p:nvSpPr>
          <p:spPr>
            <a:xfrm>
              <a:off x="0" y="-19050"/>
              <a:ext cx="8482833" cy="578855"/>
            </a:xfrm>
            <a:prstGeom prst="rect">
              <a:avLst/>
            </a:prstGeom>
          </p:spPr>
          <p:txBody>
            <a:bodyPr lIns="0" tIns="0" rIns="0" bIns="0" rtlCol="0" anchor="t">
              <a:spAutoFit/>
            </a:bodyPr>
            <a:lstStyle/>
            <a:p>
              <a:pPr>
                <a:lnSpc>
                  <a:spcPts val="3640"/>
                </a:lnSpc>
              </a:pPr>
              <a:r>
                <a:rPr lang="en-US" sz="2800" spc="140">
                  <a:solidFill>
                    <a:srgbClr val="FFFDFB"/>
                  </a:solidFill>
                  <a:latin typeface="Maitree Regular"/>
                </a:rPr>
                <a:t>MATERIALS &amp; PROCEDURES</a:t>
              </a:r>
            </a:p>
          </p:txBody>
        </p:sp>
        <p:sp>
          <p:nvSpPr>
            <p:cNvPr id="27" name="TextBox 27"/>
            <p:cNvSpPr txBox="1"/>
            <p:nvPr/>
          </p:nvSpPr>
          <p:spPr>
            <a:xfrm>
              <a:off x="0" y="685396"/>
              <a:ext cx="8482833" cy="931386"/>
            </a:xfrm>
            <a:prstGeom prst="rect">
              <a:avLst/>
            </a:prstGeom>
          </p:spPr>
          <p:txBody>
            <a:bodyPr lIns="0" tIns="0" rIns="0" bIns="0" rtlCol="0" anchor="t">
              <a:spAutoFit/>
            </a:bodyPr>
            <a:lstStyle/>
            <a:p>
              <a:pPr>
                <a:lnSpc>
                  <a:spcPts val="2940"/>
                </a:lnSpc>
              </a:pPr>
              <a:r>
                <a:rPr lang="en-US" sz="2100">
                  <a:solidFill>
                    <a:srgbClr val="D17D66"/>
                  </a:solidFill>
                  <a:latin typeface="Maitree Regular"/>
                </a:rPr>
                <a:t>Identify data sets that include variables that can be used to answer the research question</a:t>
              </a:r>
            </a:p>
          </p:txBody>
        </p:sp>
      </p:grpSp>
      <p:grpSp>
        <p:nvGrpSpPr>
          <p:cNvPr id="28" name="Group 28"/>
          <p:cNvGrpSpPr/>
          <p:nvPr/>
        </p:nvGrpSpPr>
        <p:grpSpPr>
          <a:xfrm>
            <a:off x="10190205" y="8652007"/>
            <a:ext cx="6362125" cy="1212587"/>
            <a:chOff x="0" y="0"/>
            <a:chExt cx="8482833" cy="1616783"/>
          </a:xfrm>
        </p:grpSpPr>
        <p:sp>
          <p:nvSpPr>
            <p:cNvPr id="29" name="TextBox 29"/>
            <p:cNvSpPr txBox="1"/>
            <p:nvPr/>
          </p:nvSpPr>
          <p:spPr>
            <a:xfrm>
              <a:off x="0" y="-19050"/>
              <a:ext cx="8482833" cy="578855"/>
            </a:xfrm>
            <a:prstGeom prst="rect">
              <a:avLst/>
            </a:prstGeom>
          </p:spPr>
          <p:txBody>
            <a:bodyPr lIns="0" tIns="0" rIns="0" bIns="0" rtlCol="0" anchor="t">
              <a:spAutoFit/>
            </a:bodyPr>
            <a:lstStyle/>
            <a:p>
              <a:pPr>
                <a:lnSpc>
                  <a:spcPts val="3640"/>
                </a:lnSpc>
              </a:pPr>
              <a:r>
                <a:rPr lang="en-US" sz="2800" spc="140">
                  <a:solidFill>
                    <a:srgbClr val="FFFDFB"/>
                  </a:solidFill>
                  <a:latin typeface="Maitree Regular"/>
                </a:rPr>
                <a:t>BEGIN DATA COLLECTION</a:t>
              </a:r>
            </a:p>
          </p:txBody>
        </p:sp>
        <p:sp>
          <p:nvSpPr>
            <p:cNvPr id="30" name="TextBox 30"/>
            <p:cNvSpPr txBox="1"/>
            <p:nvPr/>
          </p:nvSpPr>
          <p:spPr>
            <a:xfrm>
              <a:off x="0" y="685396"/>
              <a:ext cx="8482833" cy="931386"/>
            </a:xfrm>
            <a:prstGeom prst="rect">
              <a:avLst/>
            </a:prstGeom>
          </p:spPr>
          <p:txBody>
            <a:bodyPr lIns="0" tIns="0" rIns="0" bIns="0" rtlCol="0" anchor="t">
              <a:spAutoFit/>
            </a:bodyPr>
            <a:lstStyle/>
            <a:p>
              <a:pPr>
                <a:lnSpc>
                  <a:spcPts val="2940"/>
                </a:lnSpc>
              </a:pPr>
              <a:r>
                <a:rPr lang="en-US" sz="2100">
                  <a:solidFill>
                    <a:srgbClr val="D17D66"/>
                  </a:solidFill>
                  <a:latin typeface="Maitree Regular"/>
                </a:rPr>
                <a:t>Gather/merge data sets. Caution: Some data sets may require researchers to request special access</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17D66"/>
        </a:solidFill>
        <a:effectLst/>
      </p:bgPr>
    </p:bg>
    <p:spTree>
      <p:nvGrpSpPr>
        <p:cNvPr id="1" name=""/>
        <p:cNvGrpSpPr/>
        <p:nvPr/>
      </p:nvGrpSpPr>
      <p:grpSpPr>
        <a:xfrm>
          <a:off x="0" y="0"/>
          <a:ext cx="0" cy="0"/>
          <a:chOff x="0" y="0"/>
          <a:chExt cx="0" cy="0"/>
        </a:xfrm>
      </p:grpSpPr>
      <p:sp>
        <p:nvSpPr>
          <p:cNvPr id="2" name="TextBox 2"/>
          <p:cNvSpPr txBox="1"/>
          <p:nvPr/>
        </p:nvSpPr>
        <p:spPr>
          <a:xfrm rot="-278176">
            <a:off x="3515761" y="3308626"/>
            <a:ext cx="11269102" cy="3850283"/>
          </a:xfrm>
          <a:prstGeom prst="rect">
            <a:avLst/>
          </a:prstGeom>
        </p:spPr>
        <p:txBody>
          <a:bodyPr lIns="0" tIns="0" rIns="0" bIns="0" rtlCol="0" anchor="t">
            <a:spAutoFit/>
          </a:bodyPr>
          <a:lstStyle/>
          <a:p>
            <a:pPr algn="ctr">
              <a:lnSpc>
                <a:spcPts val="10000"/>
              </a:lnSpc>
            </a:pPr>
            <a:r>
              <a:rPr lang="en-US" sz="10000" spc="300">
                <a:solidFill>
                  <a:srgbClr val="FFFDFB"/>
                </a:solidFill>
                <a:latin typeface="Lifelogo Easy Bold"/>
              </a:rPr>
              <a:t>Why do we need ethics in social research?</a:t>
            </a:r>
          </a:p>
        </p:txBody>
      </p:sp>
      <p:pic>
        <p:nvPicPr>
          <p:cNvPr id="3" name="Picture 3"/>
          <p:cNvPicPr>
            <a:picLocks noChangeAspect="1"/>
          </p:cNvPicPr>
          <p:nvPr/>
        </p:nvPicPr>
        <p:blipFill>
          <a:blip r:embed="rId2"/>
          <a:srcRect/>
          <a:stretch>
            <a:fillRect/>
          </a:stretch>
        </p:blipFill>
        <p:spPr>
          <a:xfrm>
            <a:off x="16512942" y="-347401"/>
            <a:ext cx="2205088" cy="2183037"/>
          </a:xfrm>
          <a:prstGeom prst="rect">
            <a:avLst/>
          </a:prstGeom>
        </p:spPr>
      </p:pic>
      <p:pic>
        <p:nvPicPr>
          <p:cNvPr id="4" name="Picture 4"/>
          <p:cNvPicPr>
            <a:picLocks noChangeAspect="1"/>
          </p:cNvPicPr>
          <p:nvPr/>
        </p:nvPicPr>
        <p:blipFill>
          <a:blip r:embed="rId2"/>
          <a:srcRect/>
          <a:stretch>
            <a:fillRect/>
          </a:stretch>
        </p:blipFill>
        <p:spPr>
          <a:xfrm>
            <a:off x="-429332" y="8523731"/>
            <a:ext cx="2205088" cy="2183037"/>
          </a:xfrm>
          <a:prstGeom prst="rect">
            <a:avLst/>
          </a:prstGeom>
        </p:spPr>
      </p:pic>
      <p:pic>
        <p:nvPicPr>
          <p:cNvPr id="5" name="Picture 5"/>
          <p:cNvPicPr>
            <a:picLocks noChangeAspect="1"/>
          </p:cNvPicPr>
          <p:nvPr/>
        </p:nvPicPr>
        <p:blipFill>
          <a:blip r:embed="rId3"/>
          <a:srcRect/>
          <a:stretch>
            <a:fillRect/>
          </a:stretch>
        </p:blipFill>
        <p:spPr>
          <a:xfrm>
            <a:off x="1775755" y="7654293"/>
            <a:ext cx="878220" cy="869438"/>
          </a:xfrm>
          <a:prstGeom prst="rect">
            <a:avLst/>
          </a:prstGeom>
        </p:spPr>
      </p:pic>
      <p:pic>
        <p:nvPicPr>
          <p:cNvPr id="6" name="Picture 6"/>
          <p:cNvPicPr>
            <a:picLocks noChangeAspect="1"/>
          </p:cNvPicPr>
          <p:nvPr/>
        </p:nvPicPr>
        <p:blipFill>
          <a:blip r:embed="rId2"/>
          <a:srcRect/>
          <a:stretch>
            <a:fillRect/>
          </a:stretch>
        </p:blipFill>
        <p:spPr>
          <a:xfrm>
            <a:off x="700228" y="744117"/>
            <a:ext cx="656945" cy="650375"/>
          </a:xfrm>
          <a:prstGeom prst="rect">
            <a:avLst/>
          </a:prstGeom>
        </p:spPr>
      </p:pic>
      <p:pic>
        <p:nvPicPr>
          <p:cNvPr id="7" name="Picture 7"/>
          <p:cNvPicPr>
            <a:picLocks noChangeAspect="1"/>
          </p:cNvPicPr>
          <p:nvPr/>
        </p:nvPicPr>
        <p:blipFill>
          <a:blip r:embed="rId2"/>
          <a:srcRect/>
          <a:stretch>
            <a:fillRect/>
          </a:stretch>
        </p:blipFill>
        <p:spPr>
          <a:xfrm>
            <a:off x="16742813" y="8786399"/>
            <a:ext cx="656945" cy="650375"/>
          </a:xfrm>
          <a:prstGeom prst="rect">
            <a:avLst/>
          </a:prstGeom>
        </p:spPr>
      </p:pic>
      <p:pic>
        <p:nvPicPr>
          <p:cNvPr id="8" name="Picture 8"/>
          <p:cNvPicPr>
            <a:picLocks noChangeAspect="1"/>
          </p:cNvPicPr>
          <p:nvPr/>
        </p:nvPicPr>
        <p:blipFill>
          <a:blip r:embed="rId3"/>
          <a:srcRect/>
          <a:stretch>
            <a:fillRect/>
          </a:stretch>
        </p:blipFill>
        <p:spPr>
          <a:xfrm>
            <a:off x="15634722" y="1835635"/>
            <a:ext cx="878220" cy="86943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DC3A3"/>
        </a:solidFill>
        <a:effectLst/>
      </p:bgPr>
    </p:bg>
    <p:spTree>
      <p:nvGrpSpPr>
        <p:cNvPr id="1" name=""/>
        <p:cNvGrpSpPr/>
        <p:nvPr/>
      </p:nvGrpSpPr>
      <p:grpSpPr>
        <a:xfrm>
          <a:off x="0" y="0"/>
          <a:ext cx="0" cy="0"/>
          <a:chOff x="0" y="0"/>
          <a:chExt cx="0" cy="0"/>
        </a:xfrm>
      </p:grpSpPr>
      <p:sp>
        <p:nvSpPr>
          <p:cNvPr id="2" name="TextBox 2"/>
          <p:cNvSpPr txBox="1"/>
          <p:nvPr/>
        </p:nvSpPr>
        <p:spPr>
          <a:xfrm>
            <a:off x="9874115" y="3938389"/>
            <a:ext cx="7385185" cy="2591197"/>
          </a:xfrm>
          <a:prstGeom prst="rect">
            <a:avLst/>
          </a:prstGeom>
        </p:spPr>
        <p:txBody>
          <a:bodyPr lIns="0" tIns="0" rIns="0" bIns="0" rtlCol="0" anchor="t">
            <a:spAutoFit/>
          </a:bodyPr>
          <a:lstStyle/>
          <a:p>
            <a:pPr>
              <a:lnSpc>
                <a:spcPts val="10000"/>
              </a:lnSpc>
            </a:pPr>
            <a:r>
              <a:rPr lang="en-US" sz="10000" spc="300">
                <a:solidFill>
                  <a:srgbClr val="D17D66"/>
                </a:solidFill>
                <a:latin typeface="Lifelogo Easy Bold"/>
              </a:rPr>
              <a:t>Ethical Controversies</a:t>
            </a:r>
          </a:p>
        </p:txBody>
      </p:sp>
      <p:grpSp>
        <p:nvGrpSpPr>
          <p:cNvPr id="3" name="Group 3"/>
          <p:cNvGrpSpPr/>
          <p:nvPr/>
        </p:nvGrpSpPr>
        <p:grpSpPr>
          <a:xfrm>
            <a:off x="1028700" y="1434946"/>
            <a:ext cx="6362125" cy="1574935"/>
            <a:chOff x="0" y="0"/>
            <a:chExt cx="8482833" cy="2099914"/>
          </a:xfrm>
        </p:grpSpPr>
        <p:sp>
          <p:nvSpPr>
            <p:cNvPr id="4" name="TextBox 4"/>
            <p:cNvSpPr txBox="1"/>
            <p:nvPr/>
          </p:nvSpPr>
          <p:spPr>
            <a:xfrm>
              <a:off x="0" y="-28575"/>
              <a:ext cx="8482833" cy="1367420"/>
            </a:xfrm>
            <a:prstGeom prst="rect">
              <a:avLst/>
            </a:prstGeom>
          </p:spPr>
          <p:txBody>
            <a:bodyPr lIns="0" tIns="0" rIns="0" bIns="0" rtlCol="0" anchor="t">
              <a:spAutoFit/>
            </a:bodyPr>
            <a:lstStyle/>
            <a:p>
              <a:pPr algn="r">
                <a:lnSpc>
                  <a:spcPts val="4159"/>
                </a:lnSpc>
              </a:pPr>
              <a:r>
                <a:rPr lang="en-US" sz="3199" spc="159">
                  <a:solidFill>
                    <a:srgbClr val="FFFDFB"/>
                  </a:solidFill>
                  <a:latin typeface="Maitree Regular"/>
                </a:rPr>
                <a:t>RISK: ANONYMITY &amp; CONFIDENTIALITY</a:t>
              </a:r>
            </a:p>
          </p:txBody>
        </p:sp>
        <p:sp>
          <p:nvSpPr>
            <p:cNvPr id="5" name="TextBox 5"/>
            <p:cNvSpPr txBox="1"/>
            <p:nvPr/>
          </p:nvSpPr>
          <p:spPr>
            <a:xfrm>
              <a:off x="0" y="1579928"/>
              <a:ext cx="8482833" cy="519986"/>
            </a:xfrm>
            <a:prstGeom prst="rect">
              <a:avLst/>
            </a:prstGeom>
          </p:spPr>
          <p:txBody>
            <a:bodyPr lIns="0" tIns="0" rIns="0" bIns="0" rtlCol="0" anchor="t">
              <a:spAutoFit/>
            </a:bodyPr>
            <a:lstStyle/>
            <a:p>
              <a:pPr algn="r">
                <a:lnSpc>
                  <a:spcPts val="3359"/>
                </a:lnSpc>
              </a:pPr>
              <a:r>
                <a:rPr lang="en-US" sz="2400">
                  <a:solidFill>
                    <a:srgbClr val="D17D66"/>
                  </a:solidFill>
                  <a:latin typeface="Maitree Regular"/>
                </a:rPr>
                <a:t>Laud Humphreys - The Tearoom Trade</a:t>
              </a:r>
            </a:p>
          </p:txBody>
        </p:sp>
      </p:grpSp>
      <p:grpSp>
        <p:nvGrpSpPr>
          <p:cNvPr id="6" name="Group 6"/>
          <p:cNvGrpSpPr/>
          <p:nvPr/>
        </p:nvGrpSpPr>
        <p:grpSpPr>
          <a:xfrm>
            <a:off x="779246" y="7605122"/>
            <a:ext cx="6611578" cy="1574935"/>
            <a:chOff x="0" y="0"/>
            <a:chExt cx="8815438" cy="2099914"/>
          </a:xfrm>
        </p:grpSpPr>
        <p:sp>
          <p:nvSpPr>
            <p:cNvPr id="7" name="TextBox 7"/>
            <p:cNvSpPr txBox="1"/>
            <p:nvPr/>
          </p:nvSpPr>
          <p:spPr>
            <a:xfrm>
              <a:off x="0" y="-28575"/>
              <a:ext cx="8815438" cy="1367420"/>
            </a:xfrm>
            <a:prstGeom prst="rect">
              <a:avLst/>
            </a:prstGeom>
          </p:spPr>
          <p:txBody>
            <a:bodyPr lIns="0" tIns="0" rIns="0" bIns="0" rtlCol="0" anchor="t">
              <a:spAutoFit/>
            </a:bodyPr>
            <a:lstStyle/>
            <a:p>
              <a:pPr algn="r">
                <a:lnSpc>
                  <a:spcPts val="4159"/>
                </a:lnSpc>
              </a:pPr>
              <a:r>
                <a:rPr lang="en-US" sz="3199" spc="159">
                  <a:solidFill>
                    <a:srgbClr val="FFFDFB"/>
                  </a:solidFill>
                  <a:latin typeface="Maitree Regular"/>
                </a:rPr>
                <a:t>PSYCHOLOGICAL HARM: POWER &amp; ROLE CONFORMITY</a:t>
              </a:r>
            </a:p>
          </p:txBody>
        </p:sp>
        <p:sp>
          <p:nvSpPr>
            <p:cNvPr id="8" name="TextBox 8"/>
            <p:cNvSpPr txBox="1"/>
            <p:nvPr/>
          </p:nvSpPr>
          <p:spPr>
            <a:xfrm>
              <a:off x="0" y="1579928"/>
              <a:ext cx="8815438" cy="519986"/>
            </a:xfrm>
            <a:prstGeom prst="rect">
              <a:avLst/>
            </a:prstGeom>
          </p:spPr>
          <p:txBody>
            <a:bodyPr lIns="0" tIns="0" rIns="0" bIns="0" rtlCol="0" anchor="t">
              <a:spAutoFit/>
            </a:bodyPr>
            <a:lstStyle/>
            <a:p>
              <a:pPr algn="r">
                <a:lnSpc>
                  <a:spcPts val="3359"/>
                </a:lnSpc>
              </a:pPr>
              <a:r>
                <a:rPr lang="en-US" sz="2400">
                  <a:solidFill>
                    <a:srgbClr val="D17D66"/>
                  </a:solidFill>
                  <a:latin typeface="Maitree Regular"/>
                </a:rPr>
                <a:t>Philip Zimbardo</a:t>
              </a:r>
            </a:p>
          </p:txBody>
        </p:sp>
      </p:grpSp>
      <p:grpSp>
        <p:nvGrpSpPr>
          <p:cNvPr id="9" name="Group 9"/>
          <p:cNvGrpSpPr/>
          <p:nvPr/>
        </p:nvGrpSpPr>
        <p:grpSpPr>
          <a:xfrm>
            <a:off x="1448583" y="4552745"/>
            <a:ext cx="5942242" cy="1574935"/>
            <a:chOff x="0" y="0"/>
            <a:chExt cx="7922989" cy="2099914"/>
          </a:xfrm>
        </p:grpSpPr>
        <p:sp>
          <p:nvSpPr>
            <p:cNvPr id="10" name="TextBox 10"/>
            <p:cNvSpPr txBox="1"/>
            <p:nvPr/>
          </p:nvSpPr>
          <p:spPr>
            <a:xfrm>
              <a:off x="0" y="-28575"/>
              <a:ext cx="7922989" cy="1367420"/>
            </a:xfrm>
            <a:prstGeom prst="rect">
              <a:avLst/>
            </a:prstGeom>
          </p:spPr>
          <p:txBody>
            <a:bodyPr lIns="0" tIns="0" rIns="0" bIns="0" rtlCol="0" anchor="t">
              <a:spAutoFit/>
            </a:bodyPr>
            <a:lstStyle/>
            <a:p>
              <a:pPr algn="r">
                <a:lnSpc>
                  <a:spcPts val="4159"/>
                </a:lnSpc>
              </a:pPr>
              <a:r>
                <a:rPr lang="en-US" sz="3199" spc="159">
                  <a:solidFill>
                    <a:srgbClr val="FFFDFB"/>
                  </a:solidFill>
                  <a:latin typeface="Maitree Regular"/>
                </a:rPr>
                <a:t>PSYCHOLOGICAL HARM: OBEDIENCE</a:t>
              </a:r>
            </a:p>
          </p:txBody>
        </p:sp>
        <p:sp>
          <p:nvSpPr>
            <p:cNvPr id="11" name="TextBox 11"/>
            <p:cNvSpPr txBox="1"/>
            <p:nvPr/>
          </p:nvSpPr>
          <p:spPr>
            <a:xfrm>
              <a:off x="0" y="1579928"/>
              <a:ext cx="7922989" cy="519986"/>
            </a:xfrm>
            <a:prstGeom prst="rect">
              <a:avLst/>
            </a:prstGeom>
          </p:spPr>
          <p:txBody>
            <a:bodyPr lIns="0" tIns="0" rIns="0" bIns="0" rtlCol="0" anchor="t">
              <a:spAutoFit/>
            </a:bodyPr>
            <a:lstStyle/>
            <a:p>
              <a:pPr algn="r">
                <a:lnSpc>
                  <a:spcPts val="3359"/>
                </a:lnSpc>
              </a:pPr>
              <a:r>
                <a:rPr lang="en-US" sz="2400">
                  <a:solidFill>
                    <a:srgbClr val="D17D66"/>
                  </a:solidFill>
                  <a:latin typeface="Maitree Regular"/>
                </a:rPr>
                <a:t>Stanley Milgram</a:t>
              </a:r>
            </a:p>
          </p:txBody>
        </p:sp>
      </p:grpSp>
      <p:pic>
        <p:nvPicPr>
          <p:cNvPr id="12" name="Picture 12"/>
          <p:cNvPicPr>
            <a:picLocks noChangeAspect="1"/>
          </p:cNvPicPr>
          <p:nvPr/>
        </p:nvPicPr>
        <p:blipFill>
          <a:blip r:embed="rId2"/>
          <a:srcRect/>
          <a:stretch>
            <a:fillRect/>
          </a:stretch>
        </p:blipFill>
        <p:spPr>
          <a:xfrm rot="-5400000">
            <a:off x="3251135" y="4903924"/>
            <a:ext cx="10647808" cy="479151"/>
          </a:xfrm>
          <a:prstGeom prst="rect">
            <a:avLst/>
          </a:prstGeom>
        </p:spPr>
      </p:pic>
      <p:pic>
        <p:nvPicPr>
          <p:cNvPr id="13" name="Picture 13"/>
          <p:cNvPicPr>
            <a:picLocks noChangeAspect="1"/>
          </p:cNvPicPr>
          <p:nvPr/>
        </p:nvPicPr>
        <p:blipFill>
          <a:blip r:embed="rId3"/>
          <a:srcRect/>
          <a:stretch>
            <a:fillRect/>
          </a:stretch>
        </p:blipFill>
        <p:spPr>
          <a:xfrm>
            <a:off x="8335463" y="1732902"/>
            <a:ext cx="496219" cy="491256"/>
          </a:xfrm>
          <a:prstGeom prst="rect">
            <a:avLst/>
          </a:prstGeom>
        </p:spPr>
      </p:pic>
      <p:pic>
        <p:nvPicPr>
          <p:cNvPr id="14" name="Picture 14"/>
          <p:cNvPicPr>
            <a:picLocks noChangeAspect="1"/>
          </p:cNvPicPr>
          <p:nvPr/>
        </p:nvPicPr>
        <p:blipFill>
          <a:blip r:embed="rId3"/>
          <a:srcRect/>
          <a:stretch>
            <a:fillRect/>
          </a:stretch>
        </p:blipFill>
        <p:spPr>
          <a:xfrm>
            <a:off x="8335463" y="4866957"/>
            <a:ext cx="496219" cy="491256"/>
          </a:xfrm>
          <a:prstGeom prst="rect">
            <a:avLst/>
          </a:prstGeom>
        </p:spPr>
      </p:pic>
      <p:pic>
        <p:nvPicPr>
          <p:cNvPr id="15" name="Picture 15"/>
          <p:cNvPicPr>
            <a:picLocks noChangeAspect="1"/>
          </p:cNvPicPr>
          <p:nvPr/>
        </p:nvPicPr>
        <p:blipFill>
          <a:blip r:embed="rId3"/>
          <a:srcRect/>
          <a:stretch>
            <a:fillRect/>
          </a:stretch>
        </p:blipFill>
        <p:spPr>
          <a:xfrm>
            <a:off x="8335463" y="7914646"/>
            <a:ext cx="496219" cy="49125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DC3A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307446">
            <a:off x="13553365" y="484986"/>
            <a:ext cx="3228093" cy="3195812"/>
          </a:xfrm>
          <a:prstGeom prst="rect">
            <a:avLst/>
          </a:prstGeom>
        </p:spPr>
      </p:pic>
      <p:pic>
        <p:nvPicPr>
          <p:cNvPr id="3" name="Picture 3"/>
          <p:cNvPicPr>
            <a:picLocks noChangeAspect="1"/>
          </p:cNvPicPr>
          <p:nvPr/>
        </p:nvPicPr>
        <p:blipFill>
          <a:blip r:embed="rId3"/>
          <a:srcRect/>
          <a:stretch>
            <a:fillRect/>
          </a:stretch>
        </p:blipFill>
        <p:spPr>
          <a:xfrm>
            <a:off x="10849425" y="1380982"/>
            <a:ext cx="4817660" cy="8229600"/>
          </a:xfrm>
          <a:prstGeom prst="rect">
            <a:avLst/>
          </a:prstGeom>
        </p:spPr>
      </p:pic>
      <p:sp>
        <p:nvSpPr>
          <p:cNvPr id="4" name="TextBox 4"/>
          <p:cNvSpPr txBox="1"/>
          <p:nvPr/>
        </p:nvSpPr>
        <p:spPr>
          <a:xfrm>
            <a:off x="1028700" y="1209675"/>
            <a:ext cx="8098986" cy="2591197"/>
          </a:xfrm>
          <a:prstGeom prst="rect">
            <a:avLst/>
          </a:prstGeom>
        </p:spPr>
        <p:txBody>
          <a:bodyPr lIns="0" tIns="0" rIns="0" bIns="0" rtlCol="0" anchor="t">
            <a:spAutoFit/>
          </a:bodyPr>
          <a:lstStyle/>
          <a:p>
            <a:pPr>
              <a:lnSpc>
                <a:spcPts val="10000"/>
              </a:lnSpc>
            </a:pPr>
            <a:r>
              <a:rPr lang="en-US" sz="10000" spc="300">
                <a:solidFill>
                  <a:srgbClr val="D17D66"/>
                </a:solidFill>
                <a:latin typeface="Lifelogo Easy Bold"/>
              </a:rPr>
              <a:t>The Tearoom Trade</a:t>
            </a:r>
          </a:p>
        </p:txBody>
      </p:sp>
      <p:sp>
        <p:nvSpPr>
          <p:cNvPr id="5" name="TextBox 5"/>
          <p:cNvSpPr txBox="1"/>
          <p:nvPr/>
        </p:nvSpPr>
        <p:spPr>
          <a:xfrm>
            <a:off x="1028700" y="8025944"/>
            <a:ext cx="8098986" cy="1232356"/>
          </a:xfrm>
          <a:prstGeom prst="rect">
            <a:avLst/>
          </a:prstGeom>
        </p:spPr>
        <p:txBody>
          <a:bodyPr lIns="0" tIns="0" rIns="0" bIns="0" rtlCol="0" anchor="t">
            <a:spAutoFit/>
          </a:bodyPr>
          <a:lstStyle/>
          <a:p>
            <a:pPr marL="396240" lvl="1" indent="-198120">
              <a:lnSpc>
                <a:spcPts val="3359"/>
              </a:lnSpc>
              <a:buFont typeface="Arial"/>
              <a:buChar char="•"/>
            </a:pPr>
            <a:r>
              <a:rPr lang="en-US" sz="2400" spc="48">
                <a:solidFill>
                  <a:srgbClr val="D17D66"/>
                </a:solidFill>
                <a:latin typeface="Maitree Regular"/>
              </a:rPr>
              <a:t>Collected license numbers of participants' cars</a:t>
            </a:r>
          </a:p>
          <a:p>
            <a:pPr marL="396240" lvl="1" indent="-198120">
              <a:lnSpc>
                <a:spcPts val="3359"/>
              </a:lnSpc>
              <a:buFont typeface="Arial"/>
              <a:buChar char="•"/>
            </a:pPr>
            <a:r>
              <a:rPr lang="en-US" sz="2400" spc="48">
                <a:solidFill>
                  <a:srgbClr val="D17D66"/>
                </a:solidFill>
                <a:latin typeface="Maitree Regular"/>
              </a:rPr>
              <a:t>Linked plates to addresses and met them at their homes to interview/confront them</a:t>
            </a:r>
          </a:p>
        </p:txBody>
      </p:sp>
      <p:sp>
        <p:nvSpPr>
          <p:cNvPr id="6" name="TextBox 6"/>
          <p:cNvSpPr txBox="1"/>
          <p:nvPr/>
        </p:nvSpPr>
        <p:spPr>
          <a:xfrm>
            <a:off x="1028700" y="4349829"/>
            <a:ext cx="8740448" cy="2062817"/>
          </a:xfrm>
          <a:prstGeom prst="rect">
            <a:avLst/>
          </a:prstGeom>
        </p:spPr>
        <p:txBody>
          <a:bodyPr lIns="0" tIns="0" rIns="0" bIns="0" rtlCol="0" anchor="t">
            <a:spAutoFit/>
          </a:bodyPr>
          <a:lstStyle/>
          <a:p>
            <a:pPr marL="396240" lvl="1" indent="-198120">
              <a:lnSpc>
                <a:spcPts val="3359"/>
              </a:lnSpc>
              <a:buFont typeface="Arial"/>
              <a:buChar char="•"/>
            </a:pPr>
            <a:r>
              <a:rPr lang="en-US" sz="2400" spc="48">
                <a:solidFill>
                  <a:srgbClr val="FFFDFB"/>
                </a:solidFill>
                <a:latin typeface="Maitree Regular"/>
              </a:rPr>
              <a:t>Studied gay sexual activities in public restrooms in parks</a:t>
            </a:r>
          </a:p>
          <a:p>
            <a:pPr marL="396240" lvl="1" indent="-198120">
              <a:lnSpc>
                <a:spcPts val="3359"/>
              </a:lnSpc>
              <a:buFont typeface="Arial"/>
              <a:buChar char="•"/>
            </a:pPr>
            <a:r>
              <a:rPr lang="en-US" sz="2400" spc="48">
                <a:solidFill>
                  <a:srgbClr val="FFFDFB"/>
                </a:solidFill>
                <a:latin typeface="Maitree Regular"/>
              </a:rPr>
              <a:t>Volunteered to become “watchqueen”/police lookout while men engaged in sexual activity</a:t>
            </a:r>
          </a:p>
          <a:p>
            <a:pPr marL="396240" lvl="1" indent="-198120">
              <a:lnSpc>
                <a:spcPts val="3359"/>
              </a:lnSpc>
              <a:buFont typeface="Arial"/>
              <a:buChar char="•"/>
            </a:pPr>
            <a:r>
              <a:rPr lang="en-US" sz="2400" spc="48">
                <a:solidFill>
                  <a:srgbClr val="FFFDFB"/>
                </a:solidFill>
                <a:latin typeface="Maitree Regular"/>
              </a:rPr>
              <a:t>Wanted to know "who" engaged in gay public sex and why</a:t>
            </a:r>
          </a:p>
        </p:txBody>
      </p:sp>
      <p:sp>
        <p:nvSpPr>
          <p:cNvPr id="7" name="TextBox 7"/>
          <p:cNvSpPr txBox="1"/>
          <p:nvPr/>
        </p:nvSpPr>
        <p:spPr>
          <a:xfrm>
            <a:off x="1028700" y="3781822"/>
            <a:ext cx="4049493" cy="438904"/>
          </a:xfrm>
          <a:prstGeom prst="rect">
            <a:avLst/>
          </a:prstGeom>
        </p:spPr>
        <p:txBody>
          <a:bodyPr lIns="0" tIns="0" rIns="0" bIns="0" rtlCol="0" anchor="t">
            <a:spAutoFit/>
          </a:bodyPr>
          <a:lstStyle/>
          <a:p>
            <a:pPr>
              <a:lnSpc>
                <a:spcPts val="3640"/>
              </a:lnSpc>
            </a:pPr>
            <a:r>
              <a:rPr lang="en-US" sz="2800" spc="140">
                <a:solidFill>
                  <a:srgbClr val="FFFDFB"/>
                </a:solidFill>
                <a:latin typeface="Maitree Regular Bold"/>
              </a:rPr>
              <a:t>LAUD HUMPHREYS</a:t>
            </a:r>
          </a:p>
        </p:txBody>
      </p:sp>
      <p:sp>
        <p:nvSpPr>
          <p:cNvPr id="8" name="TextBox 8"/>
          <p:cNvSpPr txBox="1"/>
          <p:nvPr/>
        </p:nvSpPr>
        <p:spPr>
          <a:xfrm>
            <a:off x="1028700" y="7515877"/>
            <a:ext cx="9762037" cy="438904"/>
          </a:xfrm>
          <a:prstGeom prst="rect">
            <a:avLst/>
          </a:prstGeom>
        </p:spPr>
        <p:txBody>
          <a:bodyPr lIns="0" tIns="0" rIns="0" bIns="0" rtlCol="0" anchor="t">
            <a:spAutoFit/>
          </a:bodyPr>
          <a:lstStyle/>
          <a:p>
            <a:pPr>
              <a:lnSpc>
                <a:spcPts val="3640"/>
              </a:lnSpc>
            </a:pPr>
            <a:r>
              <a:rPr lang="en-US" sz="2800" spc="140">
                <a:solidFill>
                  <a:srgbClr val="D17D66"/>
                </a:solidFill>
                <a:latin typeface="Maitree Regular Bold"/>
              </a:rPr>
              <a:t>ETHICAL PROBLEMS</a:t>
            </a:r>
          </a:p>
        </p:txBody>
      </p:sp>
      <p:sp>
        <p:nvSpPr>
          <p:cNvPr id="9" name="TextBox 9"/>
          <p:cNvSpPr txBox="1"/>
          <p:nvPr/>
        </p:nvSpPr>
        <p:spPr>
          <a:xfrm rot="-5400000">
            <a:off x="12622384" y="4629930"/>
            <a:ext cx="8238147" cy="1035685"/>
          </a:xfrm>
          <a:prstGeom prst="rect">
            <a:avLst/>
          </a:prstGeom>
        </p:spPr>
        <p:txBody>
          <a:bodyPr lIns="0" tIns="0" rIns="0" bIns="0" rtlCol="0" anchor="t">
            <a:spAutoFit/>
          </a:bodyPr>
          <a:lstStyle/>
          <a:p>
            <a:pPr>
              <a:lnSpc>
                <a:spcPts val="4160"/>
              </a:lnSpc>
            </a:pPr>
            <a:r>
              <a:rPr lang="en-US" sz="3200" spc="256">
                <a:solidFill>
                  <a:srgbClr val="FFFDFB"/>
                </a:solidFill>
                <a:latin typeface="Maitree Regular"/>
              </a:rPr>
              <a:t>IGNORING ANONYMITY AND CONFIDENTIALITY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DC3A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rot="1307446">
            <a:off x="14582065" y="484986"/>
            <a:ext cx="3228093" cy="3195812"/>
          </a:xfrm>
          <a:prstGeom prst="rect">
            <a:avLst/>
          </a:prstGeom>
        </p:spPr>
      </p:pic>
      <p:pic>
        <p:nvPicPr>
          <p:cNvPr id="3" name="Picture 3">
            <a:hlinkClick r:id="rId4"/>
          </p:cNvPr>
          <p:cNvPicPr>
            <a:picLocks noChangeAspect="1"/>
          </p:cNvPicPr>
          <p:nvPr/>
        </p:nvPicPr>
        <p:blipFill>
          <a:blip r:embed="rId5"/>
          <a:srcRect l="33507" r="21040"/>
          <a:stretch>
            <a:fillRect/>
          </a:stretch>
        </p:blipFill>
        <p:spPr>
          <a:xfrm>
            <a:off x="10149269" y="1380982"/>
            <a:ext cx="6426964" cy="8229600"/>
          </a:xfrm>
          <a:prstGeom prst="rect">
            <a:avLst/>
          </a:prstGeom>
        </p:spPr>
      </p:pic>
      <p:sp>
        <p:nvSpPr>
          <p:cNvPr id="4" name="TextBox 4"/>
          <p:cNvSpPr txBox="1"/>
          <p:nvPr/>
        </p:nvSpPr>
        <p:spPr>
          <a:xfrm>
            <a:off x="1028700" y="1209675"/>
            <a:ext cx="8098986" cy="2591197"/>
          </a:xfrm>
          <a:prstGeom prst="rect">
            <a:avLst/>
          </a:prstGeom>
        </p:spPr>
        <p:txBody>
          <a:bodyPr lIns="0" tIns="0" rIns="0" bIns="0" rtlCol="0" anchor="t">
            <a:spAutoFit/>
          </a:bodyPr>
          <a:lstStyle/>
          <a:p>
            <a:pPr>
              <a:lnSpc>
                <a:spcPts val="10000"/>
              </a:lnSpc>
            </a:pPr>
            <a:r>
              <a:rPr lang="en-US" sz="10000" spc="300">
                <a:solidFill>
                  <a:srgbClr val="D17D66"/>
                </a:solidFill>
                <a:latin typeface="Lifelogo Easy Bold"/>
              </a:rPr>
              <a:t>Shockingly Obedient</a:t>
            </a:r>
          </a:p>
        </p:txBody>
      </p:sp>
      <p:sp>
        <p:nvSpPr>
          <p:cNvPr id="5" name="TextBox 5"/>
          <p:cNvSpPr txBox="1"/>
          <p:nvPr/>
        </p:nvSpPr>
        <p:spPr>
          <a:xfrm>
            <a:off x="1028700" y="7907156"/>
            <a:ext cx="8098986" cy="2062817"/>
          </a:xfrm>
          <a:prstGeom prst="rect">
            <a:avLst/>
          </a:prstGeom>
        </p:spPr>
        <p:txBody>
          <a:bodyPr lIns="0" tIns="0" rIns="0" bIns="0" rtlCol="0" anchor="t">
            <a:spAutoFit/>
          </a:bodyPr>
          <a:lstStyle/>
          <a:p>
            <a:pPr marL="396241" lvl="1" indent="-198120">
              <a:lnSpc>
                <a:spcPts val="3360"/>
              </a:lnSpc>
              <a:buFont typeface="Arial"/>
              <a:buChar char="•"/>
            </a:pPr>
            <a:r>
              <a:rPr lang="en-US" sz="2400" spc="48">
                <a:solidFill>
                  <a:srgbClr val="D17D66"/>
                </a:solidFill>
                <a:latin typeface="Maitree Regular"/>
              </a:rPr>
              <a:t>Deceived teachers into believing they killed someone</a:t>
            </a:r>
          </a:p>
          <a:p>
            <a:pPr marL="396240" lvl="1" indent="-198120">
              <a:lnSpc>
                <a:spcPts val="3359"/>
              </a:lnSpc>
              <a:buFont typeface="Arial"/>
              <a:buChar char="•"/>
            </a:pPr>
            <a:r>
              <a:rPr lang="en-US" sz="2400" spc="48">
                <a:solidFill>
                  <a:srgbClr val="D17D66"/>
                </a:solidFill>
                <a:latin typeface="Maitree Regular"/>
              </a:rPr>
              <a:t>Forced participants through intimidation, stress, yelling, to keep increasing levels of shock, against their will (in most cases)</a:t>
            </a:r>
          </a:p>
        </p:txBody>
      </p:sp>
      <p:sp>
        <p:nvSpPr>
          <p:cNvPr id="6" name="TextBox 6"/>
          <p:cNvSpPr txBox="1"/>
          <p:nvPr/>
        </p:nvSpPr>
        <p:spPr>
          <a:xfrm>
            <a:off x="1028700" y="4245350"/>
            <a:ext cx="8740448" cy="2893278"/>
          </a:xfrm>
          <a:prstGeom prst="rect">
            <a:avLst/>
          </a:prstGeom>
        </p:spPr>
        <p:txBody>
          <a:bodyPr lIns="0" tIns="0" rIns="0" bIns="0" rtlCol="0" anchor="t">
            <a:spAutoFit/>
          </a:bodyPr>
          <a:lstStyle/>
          <a:p>
            <a:pPr marL="396240" lvl="1" indent="-198120">
              <a:lnSpc>
                <a:spcPts val="3359"/>
              </a:lnSpc>
              <a:buFont typeface="Arial"/>
              <a:buChar char="•"/>
            </a:pPr>
            <a:r>
              <a:rPr lang="en-US" sz="2400">
                <a:solidFill>
                  <a:srgbClr val="FFFDFB"/>
                </a:solidFill>
                <a:latin typeface="Maitree Regular"/>
              </a:rPr>
              <a:t>Participants imitated a laboratory-based World War II controversy</a:t>
            </a:r>
          </a:p>
          <a:p>
            <a:pPr marL="396241" lvl="1" indent="-198120">
              <a:lnSpc>
                <a:spcPts val="3360"/>
              </a:lnSpc>
              <a:buFont typeface="Arial"/>
              <a:buChar char="•"/>
            </a:pPr>
            <a:r>
              <a:rPr lang="en-US" sz="2400">
                <a:solidFill>
                  <a:srgbClr val="FFFDFB"/>
                </a:solidFill>
                <a:latin typeface="Maitree Regular"/>
              </a:rPr>
              <a:t>Participants were assigned job of “teacher” – to teach a list of words to the “student” (who worked with Milgram). </a:t>
            </a:r>
          </a:p>
          <a:p>
            <a:pPr marL="396240" lvl="1" indent="-198120">
              <a:lnSpc>
                <a:spcPts val="3359"/>
              </a:lnSpc>
              <a:buFont typeface="Arial"/>
              <a:buChar char="•"/>
            </a:pPr>
            <a:r>
              <a:rPr lang="en-US" sz="2400">
                <a:solidFill>
                  <a:srgbClr val="FFFDFB"/>
                </a:solidFill>
                <a:latin typeface="Maitree Regular"/>
              </a:rPr>
              <a:t>If the student got the word wrong, the teacher would administer increasing levels of shocks to the student, up to and beyond fatal levels</a:t>
            </a:r>
          </a:p>
        </p:txBody>
      </p:sp>
      <p:sp>
        <p:nvSpPr>
          <p:cNvPr id="7" name="TextBox 7"/>
          <p:cNvSpPr txBox="1"/>
          <p:nvPr/>
        </p:nvSpPr>
        <p:spPr>
          <a:xfrm>
            <a:off x="1028700" y="3781822"/>
            <a:ext cx="4049493" cy="438904"/>
          </a:xfrm>
          <a:prstGeom prst="rect">
            <a:avLst/>
          </a:prstGeom>
        </p:spPr>
        <p:txBody>
          <a:bodyPr lIns="0" tIns="0" rIns="0" bIns="0" rtlCol="0" anchor="t">
            <a:spAutoFit/>
          </a:bodyPr>
          <a:lstStyle/>
          <a:p>
            <a:pPr>
              <a:lnSpc>
                <a:spcPts val="3640"/>
              </a:lnSpc>
            </a:pPr>
            <a:r>
              <a:rPr lang="en-US" sz="2800" spc="140">
                <a:solidFill>
                  <a:srgbClr val="FFFDFB"/>
                </a:solidFill>
                <a:latin typeface="Maitree Regular Bold"/>
              </a:rPr>
              <a:t>STANLEY MILGRAM</a:t>
            </a:r>
          </a:p>
        </p:txBody>
      </p:sp>
      <p:sp>
        <p:nvSpPr>
          <p:cNvPr id="8" name="TextBox 8"/>
          <p:cNvSpPr txBox="1"/>
          <p:nvPr/>
        </p:nvSpPr>
        <p:spPr>
          <a:xfrm>
            <a:off x="1028700" y="7515877"/>
            <a:ext cx="9762037" cy="438904"/>
          </a:xfrm>
          <a:prstGeom prst="rect">
            <a:avLst/>
          </a:prstGeom>
        </p:spPr>
        <p:txBody>
          <a:bodyPr lIns="0" tIns="0" rIns="0" bIns="0" rtlCol="0" anchor="t">
            <a:spAutoFit/>
          </a:bodyPr>
          <a:lstStyle/>
          <a:p>
            <a:pPr>
              <a:lnSpc>
                <a:spcPts val="3640"/>
              </a:lnSpc>
            </a:pPr>
            <a:r>
              <a:rPr lang="en-US" sz="2800" spc="140">
                <a:solidFill>
                  <a:srgbClr val="D17D66"/>
                </a:solidFill>
                <a:latin typeface="Maitree Regular Bold"/>
              </a:rPr>
              <a:t>ETHICAL PROBLEMS</a:t>
            </a:r>
          </a:p>
        </p:txBody>
      </p:sp>
      <p:sp>
        <p:nvSpPr>
          <p:cNvPr id="9" name="TextBox 9"/>
          <p:cNvSpPr txBox="1"/>
          <p:nvPr/>
        </p:nvSpPr>
        <p:spPr>
          <a:xfrm rot="-5400000">
            <a:off x="12884322" y="4891868"/>
            <a:ext cx="8238147" cy="511810"/>
          </a:xfrm>
          <a:prstGeom prst="rect">
            <a:avLst/>
          </a:prstGeom>
        </p:spPr>
        <p:txBody>
          <a:bodyPr lIns="0" tIns="0" rIns="0" bIns="0" rtlCol="0" anchor="t">
            <a:spAutoFit/>
          </a:bodyPr>
          <a:lstStyle/>
          <a:p>
            <a:pPr>
              <a:lnSpc>
                <a:spcPts val="4160"/>
              </a:lnSpc>
            </a:pPr>
            <a:r>
              <a:rPr lang="en-US" sz="3200" spc="256">
                <a:solidFill>
                  <a:srgbClr val="FFFDFB"/>
                </a:solidFill>
                <a:latin typeface="Maitree Regular"/>
              </a:rPr>
              <a:t>PSYCHOLOGICAL HARM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DC3A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rot="1307446">
            <a:off x="14004758" y="484986"/>
            <a:ext cx="3228093" cy="3195812"/>
          </a:xfrm>
          <a:prstGeom prst="rect">
            <a:avLst/>
          </a:prstGeom>
        </p:spPr>
      </p:pic>
      <p:pic>
        <p:nvPicPr>
          <p:cNvPr id="3" name="Picture 3">
            <a:hlinkClick r:id="rId4"/>
          </p:cNvPr>
          <p:cNvPicPr>
            <a:picLocks noChangeAspect="1"/>
          </p:cNvPicPr>
          <p:nvPr/>
        </p:nvPicPr>
        <p:blipFill>
          <a:blip r:embed="rId5"/>
          <a:srcRect t="1192" r="14030" b="1192"/>
          <a:stretch>
            <a:fillRect/>
          </a:stretch>
        </p:blipFill>
        <p:spPr>
          <a:xfrm>
            <a:off x="10220541" y="1380982"/>
            <a:ext cx="5897936" cy="8229600"/>
          </a:xfrm>
          <a:prstGeom prst="rect">
            <a:avLst/>
          </a:prstGeom>
        </p:spPr>
      </p:pic>
      <p:sp>
        <p:nvSpPr>
          <p:cNvPr id="4" name="TextBox 4"/>
          <p:cNvSpPr txBox="1"/>
          <p:nvPr/>
        </p:nvSpPr>
        <p:spPr>
          <a:xfrm>
            <a:off x="1028700" y="1209675"/>
            <a:ext cx="8740448" cy="2591197"/>
          </a:xfrm>
          <a:prstGeom prst="rect">
            <a:avLst/>
          </a:prstGeom>
        </p:spPr>
        <p:txBody>
          <a:bodyPr lIns="0" tIns="0" rIns="0" bIns="0" rtlCol="0" anchor="t">
            <a:spAutoFit/>
          </a:bodyPr>
          <a:lstStyle/>
          <a:p>
            <a:pPr>
              <a:lnSpc>
                <a:spcPts val="10000"/>
              </a:lnSpc>
            </a:pPr>
            <a:r>
              <a:rPr lang="en-US" sz="10000" spc="300">
                <a:solidFill>
                  <a:srgbClr val="D17D66"/>
                </a:solidFill>
                <a:latin typeface="Lifelogo Easy Bold"/>
              </a:rPr>
              <a:t>Stanford Prison Experiment</a:t>
            </a:r>
          </a:p>
        </p:txBody>
      </p:sp>
      <p:sp>
        <p:nvSpPr>
          <p:cNvPr id="5" name="TextBox 5"/>
          <p:cNvSpPr txBox="1"/>
          <p:nvPr/>
        </p:nvSpPr>
        <p:spPr>
          <a:xfrm>
            <a:off x="1028700" y="7907156"/>
            <a:ext cx="8098986" cy="2062817"/>
          </a:xfrm>
          <a:prstGeom prst="rect">
            <a:avLst/>
          </a:prstGeom>
        </p:spPr>
        <p:txBody>
          <a:bodyPr lIns="0" tIns="0" rIns="0" bIns="0" rtlCol="0" anchor="t">
            <a:spAutoFit/>
          </a:bodyPr>
          <a:lstStyle/>
          <a:p>
            <a:pPr marL="396241" lvl="1" indent="-198120">
              <a:lnSpc>
                <a:spcPts val="3360"/>
              </a:lnSpc>
              <a:buFont typeface="Arial"/>
              <a:buChar char="•"/>
            </a:pPr>
            <a:r>
              <a:rPr lang="en-US" sz="2400" spc="48">
                <a:solidFill>
                  <a:srgbClr val="D17D66"/>
                </a:solidFill>
                <a:latin typeface="Maitree Regular"/>
              </a:rPr>
              <a:t>After six days, experiment abandoned as "guards" began physically and psychologically torturing</a:t>
            </a:r>
          </a:p>
          <a:p>
            <a:pPr marL="396241" lvl="1" indent="-198120">
              <a:lnSpc>
                <a:spcPts val="3360"/>
              </a:lnSpc>
              <a:buFont typeface="Arial"/>
              <a:buChar char="•"/>
            </a:pPr>
            <a:r>
              <a:rPr lang="en-US" sz="2400" spc="48">
                <a:solidFill>
                  <a:srgbClr val="D17D66"/>
                </a:solidFill>
                <a:latin typeface="Maitree Regular"/>
              </a:rPr>
              <a:t>Zimbardo didn't allow early exit, participants not debriefed, no consent given</a:t>
            </a:r>
          </a:p>
          <a:p>
            <a:pPr marL="396240" lvl="1" indent="-198120">
              <a:lnSpc>
                <a:spcPts val="3359"/>
              </a:lnSpc>
              <a:buFont typeface="Arial"/>
              <a:buChar char="•"/>
            </a:pPr>
            <a:r>
              <a:rPr lang="en-US" sz="2400" spc="48">
                <a:solidFill>
                  <a:srgbClr val="D17D66"/>
                </a:solidFill>
                <a:latin typeface="Maitree Regular"/>
              </a:rPr>
              <a:t>Lasting psychological trauma</a:t>
            </a:r>
          </a:p>
        </p:txBody>
      </p:sp>
      <p:sp>
        <p:nvSpPr>
          <p:cNvPr id="6" name="TextBox 6"/>
          <p:cNvSpPr txBox="1"/>
          <p:nvPr/>
        </p:nvSpPr>
        <p:spPr>
          <a:xfrm>
            <a:off x="1028700" y="4173101"/>
            <a:ext cx="8740448" cy="2893278"/>
          </a:xfrm>
          <a:prstGeom prst="rect">
            <a:avLst/>
          </a:prstGeom>
        </p:spPr>
        <p:txBody>
          <a:bodyPr lIns="0" tIns="0" rIns="0" bIns="0" rtlCol="0" anchor="t">
            <a:spAutoFit/>
          </a:bodyPr>
          <a:lstStyle/>
          <a:p>
            <a:pPr marL="396241" lvl="1" indent="-198120">
              <a:lnSpc>
                <a:spcPts val="3360"/>
              </a:lnSpc>
              <a:buFont typeface="Arial"/>
              <a:buChar char="•"/>
            </a:pPr>
            <a:r>
              <a:rPr lang="en-US" sz="2400" spc="48">
                <a:solidFill>
                  <a:srgbClr val="FFFDFB"/>
                </a:solidFill>
                <a:latin typeface="Maitree Regular"/>
              </a:rPr>
              <a:t>W</a:t>
            </a:r>
            <a:r>
              <a:rPr lang="en-US" sz="2400">
                <a:solidFill>
                  <a:srgbClr val="FFFDFB"/>
                </a:solidFill>
                <a:latin typeface="Maitree Regular"/>
              </a:rPr>
              <a:t>anted to understand if authoritarian, torturous, brutal, and sadistic behavior was dispositional (personal characteristics) or situational (environmental). </a:t>
            </a:r>
          </a:p>
          <a:p>
            <a:pPr marL="396241" lvl="1" indent="-198120">
              <a:lnSpc>
                <a:spcPts val="3360"/>
              </a:lnSpc>
              <a:buFont typeface="Arial"/>
              <a:buChar char="•"/>
            </a:pPr>
            <a:r>
              <a:rPr lang="en-US" sz="2400">
                <a:solidFill>
                  <a:srgbClr val="FFFDFB"/>
                </a:solidFill>
                <a:latin typeface="Maitree Regular"/>
              </a:rPr>
              <a:t>Randomly assigned Stanford students to "guard" or "prisoner" roles</a:t>
            </a:r>
          </a:p>
          <a:p>
            <a:pPr marL="396240" lvl="1" indent="-198120">
              <a:lnSpc>
                <a:spcPts val="3359"/>
              </a:lnSpc>
              <a:buFont typeface="Arial"/>
              <a:buChar char="•"/>
            </a:pPr>
            <a:r>
              <a:rPr lang="en-US" sz="2400">
                <a:solidFill>
                  <a:srgbClr val="FFFDFB"/>
                </a:solidFill>
                <a:latin typeface="Maitree Regular"/>
              </a:rPr>
              <a:t>Guards immediately accepted authoritarian role, treated prisoners </a:t>
            </a:r>
          </a:p>
        </p:txBody>
      </p:sp>
      <p:sp>
        <p:nvSpPr>
          <p:cNvPr id="7" name="TextBox 7"/>
          <p:cNvSpPr txBox="1"/>
          <p:nvPr/>
        </p:nvSpPr>
        <p:spPr>
          <a:xfrm>
            <a:off x="1028700" y="3781822"/>
            <a:ext cx="4049493" cy="438904"/>
          </a:xfrm>
          <a:prstGeom prst="rect">
            <a:avLst/>
          </a:prstGeom>
        </p:spPr>
        <p:txBody>
          <a:bodyPr lIns="0" tIns="0" rIns="0" bIns="0" rtlCol="0" anchor="t">
            <a:spAutoFit/>
          </a:bodyPr>
          <a:lstStyle/>
          <a:p>
            <a:pPr>
              <a:lnSpc>
                <a:spcPts val="3640"/>
              </a:lnSpc>
            </a:pPr>
            <a:r>
              <a:rPr lang="en-US" sz="2800" spc="140">
                <a:solidFill>
                  <a:srgbClr val="FFFDFB"/>
                </a:solidFill>
                <a:latin typeface="Maitree Regular Bold"/>
              </a:rPr>
              <a:t>PHILIP ZIMBARDO</a:t>
            </a:r>
          </a:p>
        </p:txBody>
      </p:sp>
      <p:sp>
        <p:nvSpPr>
          <p:cNvPr id="8" name="TextBox 8"/>
          <p:cNvSpPr txBox="1"/>
          <p:nvPr/>
        </p:nvSpPr>
        <p:spPr>
          <a:xfrm>
            <a:off x="1028700" y="7515877"/>
            <a:ext cx="9762037" cy="438904"/>
          </a:xfrm>
          <a:prstGeom prst="rect">
            <a:avLst/>
          </a:prstGeom>
        </p:spPr>
        <p:txBody>
          <a:bodyPr lIns="0" tIns="0" rIns="0" bIns="0" rtlCol="0" anchor="t">
            <a:spAutoFit/>
          </a:bodyPr>
          <a:lstStyle/>
          <a:p>
            <a:pPr>
              <a:lnSpc>
                <a:spcPts val="3640"/>
              </a:lnSpc>
            </a:pPr>
            <a:r>
              <a:rPr lang="en-US" sz="2800" spc="140">
                <a:solidFill>
                  <a:srgbClr val="D17D66"/>
                </a:solidFill>
                <a:latin typeface="Maitree Regular Bold"/>
              </a:rPr>
              <a:t>ETHICAL PROBLEMS</a:t>
            </a:r>
          </a:p>
        </p:txBody>
      </p:sp>
      <p:sp>
        <p:nvSpPr>
          <p:cNvPr id="9" name="TextBox 9"/>
          <p:cNvSpPr txBox="1"/>
          <p:nvPr/>
        </p:nvSpPr>
        <p:spPr>
          <a:xfrm rot="-5400000">
            <a:off x="12884322" y="4891868"/>
            <a:ext cx="8238147" cy="511810"/>
          </a:xfrm>
          <a:prstGeom prst="rect">
            <a:avLst/>
          </a:prstGeom>
        </p:spPr>
        <p:txBody>
          <a:bodyPr lIns="0" tIns="0" rIns="0" bIns="0" rtlCol="0" anchor="t">
            <a:spAutoFit/>
          </a:bodyPr>
          <a:lstStyle/>
          <a:p>
            <a:pPr>
              <a:lnSpc>
                <a:spcPts val="4160"/>
              </a:lnSpc>
            </a:pPr>
            <a:r>
              <a:rPr lang="en-US" sz="3200" spc="256">
                <a:solidFill>
                  <a:srgbClr val="FFFDFB"/>
                </a:solidFill>
                <a:latin typeface="Maitree Regular"/>
              </a:rPr>
              <a:t>PSYCHOLOGICAL HARM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17D66"/>
        </a:solidFill>
        <a:effectLst/>
      </p:bgPr>
    </p:bg>
    <p:spTree>
      <p:nvGrpSpPr>
        <p:cNvPr id="1" name=""/>
        <p:cNvGrpSpPr/>
        <p:nvPr/>
      </p:nvGrpSpPr>
      <p:grpSpPr>
        <a:xfrm>
          <a:off x="0" y="0"/>
          <a:ext cx="0" cy="0"/>
          <a:chOff x="0" y="0"/>
          <a:chExt cx="0" cy="0"/>
        </a:xfrm>
      </p:grpSpPr>
      <p:sp>
        <p:nvSpPr>
          <p:cNvPr id="2" name="TextBox 2"/>
          <p:cNvSpPr txBox="1"/>
          <p:nvPr/>
        </p:nvSpPr>
        <p:spPr>
          <a:xfrm>
            <a:off x="831819" y="1255515"/>
            <a:ext cx="8178578" cy="3850283"/>
          </a:xfrm>
          <a:prstGeom prst="rect">
            <a:avLst/>
          </a:prstGeom>
        </p:spPr>
        <p:txBody>
          <a:bodyPr lIns="0" tIns="0" rIns="0" bIns="0" rtlCol="0" anchor="t">
            <a:spAutoFit/>
          </a:bodyPr>
          <a:lstStyle/>
          <a:p>
            <a:pPr>
              <a:lnSpc>
                <a:spcPts val="10000"/>
              </a:lnSpc>
            </a:pPr>
            <a:r>
              <a:rPr lang="en-US" sz="10000" spc="300">
                <a:solidFill>
                  <a:srgbClr val="EDC3A3"/>
                </a:solidFill>
                <a:latin typeface="Lifelogo Easy Bold"/>
              </a:rPr>
              <a:t>Ethical Standards in Social Research</a:t>
            </a:r>
          </a:p>
        </p:txBody>
      </p:sp>
      <p:sp>
        <p:nvSpPr>
          <p:cNvPr id="3" name="TextBox 3"/>
          <p:cNvSpPr txBox="1"/>
          <p:nvPr/>
        </p:nvSpPr>
        <p:spPr>
          <a:xfrm>
            <a:off x="831819" y="5503771"/>
            <a:ext cx="8178578" cy="1463298"/>
          </a:xfrm>
          <a:prstGeom prst="rect">
            <a:avLst/>
          </a:prstGeom>
        </p:spPr>
        <p:txBody>
          <a:bodyPr lIns="0" tIns="0" rIns="0" bIns="0" rtlCol="0" anchor="t">
            <a:spAutoFit/>
          </a:bodyPr>
          <a:lstStyle/>
          <a:p>
            <a:pPr>
              <a:lnSpc>
                <a:spcPts val="3920"/>
              </a:lnSpc>
            </a:pPr>
            <a:r>
              <a:rPr lang="en-US" sz="2800" spc="56">
                <a:solidFill>
                  <a:srgbClr val="FFFDFB"/>
                </a:solidFill>
                <a:latin typeface="Maitree Regular"/>
              </a:rPr>
              <a:t>Rules developed and designed to help protect human research participants (subjects) from harm and risk</a:t>
            </a:r>
          </a:p>
        </p:txBody>
      </p:sp>
      <p:pic>
        <p:nvPicPr>
          <p:cNvPr id="4" name="Picture 4"/>
          <p:cNvPicPr>
            <a:picLocks noChangeAspect="1"/>
          </p:cNvPicPr>
          <p:nvPr/>
        </p:nvPicPr>
        <p:blipFill>
          <a:blip r:embed="rId2"/>
          <a:srcRect/>
          <a:stretch>
            <a:fillRect/>
          </a:stretch>
        </p:blipFill>
        <p:spPr>
          <a:xfrm rot="8621236">
            <a:off x="12052249" y="1028700"/>
            <a:ext cx="2921508" cy="8229600"/>
          </a:xfrm>
          <a:prstGeom prst="rect">
            <a:avLst/>
          </a:prstGeom>
        </p:spPr>
      </p:pic>
      <p:pic>
        <p:nvPicPr>
          <p:cNvPr id="5" name="Picture 5"/>
          <p:cNvPicPr>
            <a:picLocks noChangeAspect="1"/>
          </p:cNvPicPr>
          <p:nvPr/>
        </p:nvPicPr>
        <p:blipFill>
          <a:blip r:embed="rId3">
            <a:alphaModFix amt="53000"/>
          </a:blip>
          <a:srcRect/>
          <a:stretch>
            <a:fillRect/>
          </a:stretch>
        </p:blipFill>
        <p:spPr>
          <a:xfrm>
            <a:off x="13764687" y="2091729"/>
            <a:ext cx="3494613" cy="3459667"/>
          </a:xfrm>
          <a:prstGeom prst="rect">
            <a:avLst/>
          </a:prstGeom>
        </p:spPr>
      </p:pic>
      <p:pic>
        <p:nvPicPr>
          <p:cNvPr id="6" name="Picture 6"/>
          <p:cNvPicPr>
            <a:picLocks noChangeAspect="1"/>
          </p:cNvPicPr>
          <p:nvPr/>
        </p:nvPicPr>
        <p:blipFill>
          <a:blip r:embed="rId4"/>
          <a:srcRect/>
          <a:stretch>
            <a:fillRect/>
          </a:stretch>
        </p:blipFill>
        <p:spPr>
          <a:xfrm>
            <a:off x="15249486" y="8072529"/>
            <a:ext cx="525015" cy="519765"/>
          </a:xfrm>
          <a:prstGeom prst="rect">
            <a:avLst/>
          </a:prstGeom>
        </p:spPr>
      </p:pic>
      <p:pic>
        <p:nvPicPr>
          <p:cNvPr id="7" name="Picture 7"/>
          <p:cNvPicPr>
            <a:picLocks noChangeAspect="1"/>
          </p:cNvPicPr>
          <p:nvPr/>
        </p:nvPicPr>
        <p:blipFill>
          <a:blip r:embed="rId4"/>
          <a:srcRect/>
          <a:stretch>
            <a:fillRect/>
          </a:stretch>
        </p:blipFill>
        <p:spPr>
          <a:xfrm>
            <a:off x="14036489" y="1434824"/>
            <a:ext cx="525015" cy="519765"/>
          </a:xfrm>
          <a:prstGeom prst="rect">
            <a:avLst/>
          </a:prstGeom>
        </p:spPr>
      </p:pic>
      <p:pic>
        <p:nvPicPr>
          <p:cNvPr id="8" name="Picture 8"/>
          <p:cNvPicPr>
            <a:picLocks noChangeAspect="1"/>
          </p:cNvPicPr>
          <p:nvPr/>
        </p:nvPicPr>
        <p:blipFill>
          <a:blip r:embed="rId3"/>
          <a:srcRect/>
          <a:stretch>
            <a:fillRect/>
          </a:stretch>
        </p:blipFill>
        <p:spPr>
          <a:xfrm>
            <a:off x="10954596" y="5031632"/>
            <a:ext cx="525015" cy="5197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DC3A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rot="-604982">
            <a:off x="-90293" y="1555839"/>
            <a:ext cx="8094249" cy="7082468"/>
          </a:xfrm>
          <a:prstGeom prst="rect">
            <a:avLst/>
          </a:prstGeom>
        </p:spPr>
      </p:pic>
      <p:sp>
        <p:nvSpPr>
          <p:cNvPr id="3" name="TextBox 3"/>
          <p:cNvSpPr txBox="1"/>
          <p:nvPr/>
        </p:nvSpPr>
        <p:spPr>
          <a:xfrm>
            <a:off x="7240445" y="782778"/>
            <a:ext cx="10542618" cy="2591197"/>
          </a:xfrm>
          <a:prstGeom prst="rect">
            <a:avLst/>
          </a:prstGeom>
        </p:spPr>
        <p:txBody>
          <a:bodyPr lIns="0" tIns="0" rIns="0" bIns="0" rtlCol="0" anchor="t">
            <a:spAutoFit/>
          </a:bodyPr>
          <a:lstStyle/>
          <a:p>
            <a:pPr algn="r">
              <a:lnSpc>
                <a:spcPts val="10000"/>
              </a:lnSpc>
            </a:pPr>
            <a:r>
              <a:rPr lang="en-US" sz="10000" spc="300">
                <a:solidFill>
                  <a:srgbClr val="D17D66"/>
                </a:solidFill>
                <a:latin typeface="Lifelogo Easy Bold"/>
              </a:rPr>
              <a:t>Who sets the ethical standards?</a:t>
            </a:r>
          </a:p>
        </p:txBody>
      </p:sp>
      <p:sp>
        <p:nvSpPr>
          <p:cNvPr id="4" name="TextBox 4"/>
          <p:cNvSpPr txBox="1"/>
          <p:nvPr/>
        </p:nvSpPr>
        <p:spPr>
          <a:xfrm>
            <a:off x="7240445" y="4224378"/>
            <a:ext cx="10542618" cy="510322"/>
          </a:xfrm>
          <a:prstGeom prst="rect">
            <a:avLst/>
          </a:prstGeom>
        </p:spPr>
        <p:txBody>
          <a:bodyPr lIns="0" tIns="0" rIns="0" bIns="0" rtlCol="0" anchor="t">
            <a:spAutoFit/>
          </a:bodyPr>
          <a:lstStyle/>
          <a:p>
            <a:pPr algn="r">
              <a:lnSpc>
                <a:spcPts val="4159"/>
              </a:lnSpc>
            </a:pPr>
            <a:r>
              <a:rPr lang="en-US" sz="3199" spc="159">
                <a:solidFill>
                  <a:srgbClr val="FFFDFB"/>
                </a:solidFill>
                <a:latin typeface="Maitree Regular"/>
              </a:rPr>
              <a:t>PROFESSIONAL ORGANIZATIONS</a:t>
            </a:r>
          </a:p>
        </p:txBody>
      </p:sp>
      <p:sp>
        <p:nvSpPr>
          <p:cNvPr id="5" name="TextBox 5"/>
          <p:cNvSpPr txBox="1"/>
          <p:nvPr/>
        </p:nvSpPr>
        <p:spPr>
          <a:xfrm>
            <a:off x="7240445" y="6559788"/>
            <a:ext cx="10542618" cy="510322"/>
          </a:xfrm>
          <a:prstGeom prst="rect">
            <a:avLst/>
          </a:prstGeom>
        </p:spPr>
        <p:txBody>
          <a:bodyPr lIns="0" tIns="0" rIns="0" bIns="0" rtlCol="0" anchor="t">
            <a:spAutoFit/>
          </a:bodyPr>
          <a:lstStyle/>
          <a:p>
            <a:pPr algn="r">
              <a:lnSpc>
                <a:spcPts val="4159"/>
              </a:lnSpc>
            </a:pPr>
            <a:r>
              <a:rPr lang="en-US" sz="3199" spc="159">
                <a:solidFill>
                  <a:srgbClr val="FFFDFB"/>
                </a:solidFill>
                <a:latin typeface="Maitree Regular"/>
              </a:rPr>
              <a:t>INSTITUTIONAL REVIEW BOARDS (IRB)</a:t>
            </a:r>
          </a:p>
        </p:txBody>
      </p:sp>
      <p:sp>
        <p:nvSpPr>
          <p:cNvPr id="6" name="TextBox 6"/>
          <p:cNvSpPr txBox="1"/>
          <p:nvPr/>
        </p:nvSpPr>
        <p:spPr>
          <a:xfrm>
            <a:off x="7240445" y="4687075"/>
            <a:ext cx="10542618" cy="967700"/>
          </a:xfrm>
          <a:prstGeom prst="rect">
            <a:avLst/>
          </a:prstGeom>
        </p:spPr>
        <p:txBody>
          <a:bodyPr lIns="0" tIns="0" rIns="0" bIns="0" rtlCol="0" anchor="t">
            <a:spAutoFit/>
          </a:bodyPr>
          <a:lstStyle/>
          <a:p>
            <a:pPr algn="r">
              <a:lnSpc>
                <a:spcPts val="3920"/>
              </a:lnSpc>
            </a:pPr>
            <a:r>
              <a:rPr lang="en-US" sz="2800" spc="56">
                <a:solidFill>
                  <a:srgbClr val="D17D66"/>
                </a:solidFill>
                <a:latin typeface="Maitree Regular"/>
              </a:rPr>
              <a:t>Organizations for each disciplin</a:t>
            </a:r>
            <a:r>
              <a:rPr lang="en-US" sz="2799" spc="55">
                <a:solidFill>
                  <a:srgbClr val="D17D66"/>
                </a:solidFill>
                <a:latin typeface="Maitree Regular"/>
              </a:rPr>
              <a:t>e se</a:t>
            </a:r>
            <a:r>
              <a:rPr lang="en-US" sz="2800" spc="56">
                <a:solidFill>
                  <a:srgbClr val="D17D66"/>
                </a:solidFill>
                <a:latin typeface="Maitree Regular"/>
              </a:rPr>
              <a:t>t standards for their conduct</a:t>
            </a:r>
            <a:r>
              <a:rPr lang="en-US" sz="2799" spc="55">
                <a:solidFill>
                  <a:srgbClr val="D17D66"/>
                </a:solidFill>
                <a:latin typeface="Maitree Regular"/>
              </a:rPr>
              <a:t>ing </a:t>
            </a:r>
            <a:r>
              <a:rPr lang="en-US" sz="2800" spc="56">
                <a:solidFill>
                  <a:srgbClr val="D17D66"/>
                </a:solidFill>
                <a:latin typeface="Maitree Regular"/>
              </a:rPr>
              <a:t>human subjects research in</a:t>
            </a:r>
            <a:r>
              <a:rPr lang="en-US" sz="2799" spc="55">
                <a:solidFill>
                  <a:srgbClr val="D17D66"/>
                </a:solidFill>
                <a:latin typeface="Maitree Regular"/>
              </a:rPr>
              <a:t> </a:t>
            </a:r>
            <a:r>
              <a:rPr lang="en-US" sz="2800" spc="56">
                <a:solidFill>
                  <a:srgbClr val="D17D66"/>
                </a:solidFill>
                <a:latin typeface="Maitree Regular"/>
              </a:rPr>
              <a:t>their discipline</a:t>
            </a:r>
          </a:p>
        </p:txBody>
      </p:sp>
      <p:sp>
        <p:nvSpPr>
          <p:cNvPr id="7" name="TextBox 7"/>
          <p:cNvSpPr txBox="1"/>
          <p:nvPr/>
        </p:nvSpPr>
        <p:spPr>
          <a:xfrm>
            <a:off x="7240445" y="7022484"/>
            <a:ext cx="10542618" cy="472103"/>
          </a:xfrm>
          <a:prstGeom prst="rect">
            <a:avLst/>
          </a:prstGeom>
        </p:spPr>
        <p:txBody>
          <a:bodyPr lIns="0" tIns="0" rIns="0" bIns="0" rtlCol="0" anchor="t">
            <a:spAutoFit/>
          </a:bodyPr>
          <a:lstStyle/>
          <a:p>
            <a:pPr algn="r">
              <a:lnSpc>
                <a:spcPts val="3920"/>
              </a:lnSpc>
            </a:pPr>
            <a:r>
              <a:rPr lang="en-US" sz="2800" spc="56">
                <a:solidFill>
                  <a:srgbClr val="D17D66"/>
                </a:solidFill>
                <a:latin typeface="Maitree Regular"/>
              </a:rPr>
              <a:t>Panel of experts at each institution that</a:t>
            </a:r>
            <a:r>
              <a:rPr lang="en-US" sz="2799" spc="55">
                <a:solidFill>
                  <a:srgbClr val="D17D66"/>
                </a:solidFill>
                <a:latin typeface="Maitree Regular"/>
              </a:rPr>
              <a:t> </a:t>
            </a:r>
            <a:r>
              <a:rPr lang="en-US" sz="2800" spc="56">
                <a:solidFill>
                  <a:srgbClr val="D17D66"/>
                </a:solidFill>
                <a:latin typeface="Maitree Regular"/>
              </a:rPr>
              <a:t>enforces the</a:t>
            </a:r>
            <a:r>
              <a:rPr lang="en-US" sz="2799" spc="55">
                <a:solidFill>
                  <a:srgbClr val="D17D66"/>
                </a:solidFill>
                <a:latin typeface="Maitree Regular"/>
              </a:rPr>
              <a:t>s</a:t>
            </a:r>
            <a:r>
              <a:rPr lang="en-US" sz="2800" spc="56">
                <a:solidFill>
                  <a:srgbClr val="D17D66"/>
                </a:solidFill>
                <a:latin typeface="Maitree Regular"/>
              </a:rPr>
              <a:t>e rules</a:t>
            </a:r>
          </a:p>
        </p:txBody>
      </p:sp>
      <p:pic>
        <p:nvPicPr>
          <p:cNvPr id="8" name="Picture 8"/>
          <p:cNvPicPr>
            <a:picLocks noChangeAspect="1"/>
          </p:cNvPicPr>
          <p:nvPr/>
        </p:nvPicPr>
        <p:blipFill>
          <a:blip r:embed="rId4"/>
          <a:srcRect/>
          <a:stretch>
            <a:fillRect/>
          </a:stretch>
        </p:blipFill>
        <p:spPr>
          <a:xfrm>
            <a:off x="7887212" y="8033252"/>
            <a:ext cx="804478" cy="796433"/>
          </a:xfrm>
          <a:prstGeom prst="rect">
            <a:avLst/>
          </a:prstGeom>
        </p:spPr>
      </p:pic>
      <p:pic>
        <p:nvPicPr>
          <p:cNvPr id="9" name="Picture 9"/>
          <p:cNvPicPr>
            <a:picLocks noChangeAspect="1"/>
          </p:cNvPicPr>
          <p:nvPr/>
        </p:nvPicPr>
        <p:blipFill>
          <a:blip r:embed="rId4"/>
          <a:srcRect/>
          <a:stretch>
            <a:fillRect/>
          </a:stretch>
        </p:blipFill>
        <p:spPr>
          <a:xfrm>
            <a:off x="1028700" y="1028700"/>
            <a:ext cx="815187" cy="807035"/>
          </a:xfrm>
          <a:prstGeom prst="rect">
            <a:avLst/>
          </a:prstGeom>
        </p:spPr>
      </p:pic>
      <p:grpSp>
        <p:nvGrpSpPr>
          <p:cNvPr id="10" name="Group 10"/>
          <p:cNvGrpSpPr>
            <a:grpSpLocks noChangeAspect="1"/>
          </p:cNvGrpSpPr>
          <p:nvPr/>
        </p:nvGrpSpPr>
        <p:grpSpPr>
          <a:xfrm rot="188580">
            <a:off x="889092" y="2629535"/>
            <a:ext cx="6220741" cy="4935076"/>
            <a:chOff x="0" y="0"/>
            <a:chExt cx="3539490" cy="2807970"/>
          </a:xfrm>
        </p:grpSpPr>
        <p:sp>
          <p:nvSpPr>
            <p:cNvPr id="11" name="Freeform 11"/>
            <p:cNvSpPr/>
            <p:nvPr/>
          </p:nvSpPr>
          <p:spPr>
            <a:xfrm>
              <a:off x="-3810" y="0"/>
              <a:ext cx="3552190" cy="2809240"/>
            </a:xfrm>
            <a:custGeom>
              <a:avLst/>
              <a:gdLst/>
              <a:ahLst/>
              <a:cxnLst/>
              <a:rect l="l" t="t" r="r" b="b"/>
              <a:pathLst>
                <a:path w="3552190" h="2809240">
                  <a:moveTo>
                    <a:pt x="3539490" y="2785110"/>
                  </a:moveTo>
                  <a:lnTo>
                    <a:pt x="3388360" y="2785110"/>
                  </a:lnTo>
                  <a:lnTo>
                    <a:pt x="3329940" y="2754630"/>
                  </a:lnTo>
                  <a:lnTo>
                    <a:pt x="222250" y="2777490"/>
                  </a:lnTo>
                  <a:lnTo>
                    <a:pt x="163830" y="2807970"/>
                  </a:lnTo>
                  <a:lnTo>
                    <a:pt x="7620" y="2809240"/>
                  </a:lnTo>
                  <a:lnTo>
                    <a:pt x="7620" y="1851660"/>
                  </a:lnTo>
                  <a:cubicBezTo>
                    <a:pt x="7620" y="1851660"/>
                    <a:pt x="0" y="1442720"/>
                    <a:pt x="7620" y="1189990"/>
                  </a:cubicBezTo>
                  <a:cubicBezTo>
                    <a:pt x="15240" y="937260"/>
                    <a:pt x="7620" y="798830"/>
                    <a:pt x="7620" y="798830"/>
                  </a:cubicBezTo>
                  <a:lnTo>
                    <a:pt x="6350" y="533400"/>
                  </a:lnTo>
                  <a:lnTo>
                    <a:pt x="6350" y="0"/>
                  </a:lnTo>
                  <a:lnTo>
                    <a:pt x="441960" y="0"/>
                  </a:lnTo>
                  <a:lnTo>
                    <a:pt x="529590" y="41910"/>
                  </a:lnTo>
                  <a:cubicBezTo>
                    <a:pt x="529590" y="41910"/>
                    <a:pt x="1482090" y="19050"/>
                    <a:pt x="1705610" y="38100"/>
                  </a:cubicBezTo>
                  <a:cubicBezTo>
                    <a:pt x="1929130" y="57150"/>
                    <a:pt x="3082290" y="41910"/>
                    <a:pt x="3082290" y="41910"/>
                  </a:cubicBezTo>
                  <a:lnTo>
                    <a:pt x="3134360" y="0"/>
                  </a:lnTo>
                  <a:lnTo>
                    <a:pt x="3540760" y="0"/>
                  </a:lnTo>
                  <a:lnTo>
                    <a:pt x="3540760" y="727710"/>
                  </a:lnTo>
                  <a:cubicBezTo>
                    <a:pt x="3540760" y="727710"/>
                    <a:pt x="3548380" y="716280"/>
                    <a:pt x="3540760" y="1013460"/>
                  </a:cubicBezTo>
                  <a:cubicBezTo>
                    <a:pt x="3533140" y="1310640"/>
                    <a:pt x="3540760" y="1362710"/>
                    <a:pt x="3540760" y="1362710"/>
                  </a:cubicBezTo>
                  <a:cubicBezTo>
                    <a:pt x="3540760" y="1362710"/>
                    <a:pt x="3552190" y="1604010"/>
                    <a:pt x="3540760" y="1762760"/>
                  </a:cubicBezTo>
                  <a:cubicBezTo>
                    <a:pt x="3528060" y="1924050"/>
                    <a:pt x="3539490" y="2785110"/>
                    <a:pt x="3539490" y="2785110"/>
                  </a:cubicBezTo>
                  <a:close/>
                </a:path>
              </a:pathLst>
            </a:custGeom>
            <a:blipFill>
              <a:blip r:embed="rId5"/>
              <a:stretch>
                <a:fillRect l="-9521" r="-9605" b="-45"/>
              </a:stretch>
            </a:blipFill>
          </p:spPr>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DC3A3"/>
        </a:solidFill>
        <a:effectLst/>
      </p:bgPr>
    </p:bg>
    <p:spTree>
      <p:nvGrpSpPr>
        <p:cNvPr id="1" name=""/>
        <p:cNvGrpSpPr/>
        <p:nvPr/>
      </p:nvGrpSpPr>
      <p:grpSpPr>
        <a:xfrm>
          <a:off x="0" y="0"/>
          <a:ext cx="0" cy="0"/>
          <a:chOff x="0" y="0"/>
          <a:chExt cx="0" cy="0"/>
        </a:xfrm>
      </p:grpSpPr>
      <p:sp>
        <p:nvSpPr>
          <p:cNvPr id="2" name="TextBox 2"/>
          <p:cNvSpPr txBox="1"/>
          <p:nvPr/>
        </p:nvSpPr>
        <p:spPr>
          <a:xfrm>
            <a:off x="1028700" y="978739"/>
            <a:ext cx="14185345" cy="1332111"/>
          </a:xfrm>
          <a:prstGeom prst="rect">
            <a:avLst/>
          </a:prstGeom>
        </p:spPr>
        <p:txBody>
          <a:bodyPr lIns="0" tIns="0" rIns="0" bIns="0" rtlCol="0" anchor="t">
            <a:spAutoFit/>
          </a:bodyPr>
          <a:lstStyle/>
          <a:p>
            <a:pPr>
              <a:lnSpc>
                <a:spcPts val="10000"/>
              </a:lnSpc>
            </a:pPr>
            <a:r>
              <a:rPr lang="en-US" sz="10000" spc="300">
                <a:solidFill>
                  <a:srgbClr val="D17D66"/>
                </a:solidFill>
                <a:latin typeface="Lifelogo Easy Bold"/>
              </a:rPr>
              <a:t>Institutional Review Board</a:t>
            </a:r>
          </a:p>
        </p:txBody>
      </p:sp>
      <p:sp>
        <p:nvSpPr>
          <p:cNvPr id="3" name="TextBox 3"/>
          <p:cNvSpPr txBox="1"/>
          <p:nvPr/>
        </p:nvSpPr>
        <p:spPr>
          <a:xfrm>
            <a:off x="1028700" y="2282275"/>
            <a:ext cx="16621745" cy="386536"/>
          </a:xfrm>
          <a:prstGeom prst="rect">
            <a:avLst/>
          </a:prstGeom>
        </p:spPr>
        <p:txBody>
          <a:bodyPr lIns="0" tIns="0" rIns="0" bIns="0" rtlCol="0" anchor="t">
            <a:spAutoFit/>
          </a:bodyPr>
          <a:lstStyle/>
          <a:p>
            <a:pPr>
              <a:lnSpc>
                <a:spcPts val="3120"/>
              </a:lnSpc>
            </a:pPr>
            <a:r>
              <a:rPr lang="en-US" sz="2400" spc="120">
                <a:solidFill>
                  <a:srgbClr val="FFFDFB"/>
                </a:solidFill>
                <a:latin typeface="Maitree Regular Bold"/>
              </a:rPr>
              <a:t>ENSURING RESEARCHERS FOLLOW ETHICAL GUIDELINES FOR HUMAN SUBJECTS</a:t>
            </a:r>
          </a:p>
        </p:txBody>
      </p:sp>
      <p:pic>
        <p:nvPicPr>
          <p:cNvPr id="4" name="Picture 4"/>
          <p:cNvPicPr>
            <a:picLocks noChangeAspect="1"/>
          </p:cNvPicPr>
          <p:nvPr/>
        </p:nvPicPr>
        <p:blipFill>
          <a:blip r:embed="rId3"/>
          <a:srcRect/>
          <a:stretch>
            <a:fillRect/>
          </a:stretch>
        </p:blipFill>
        <p:spPr>
          <a:xfrm>
            <a:off x="14771442" y="-1501243"/>
            <a:ext cx="4644459" cy="4598014"/>
          </a:xfrm>
          <a:prstGeom prst="rect">
            <a:avLst/>
          </a:prstGeom>
        </p:spPr>
      </p:pic>
      <p:pic>
        <p:nvPicPr>
          <p:cNvPr id="5" name="Picture 5"/>
          <p:cNvPicPr>
            <a:picLocks noChangeAspect="1"/>
          </p:cNvPicPr>
          <p:nvPr/>
        </p:nvPicPr>
        <p:blipFill>
          <a:blip r:embed="rId4"/>
          <a:srcRect/>
          <a:stretch>
            <a:fillRect/>
          </a:stretch>
        </p:blipFill>
        <p:spPr>
          <a:xfrm rot="-3547884">
            <a:off x="15701117" y="3340501"/>
            <a:ext cx="1054323" cy="1043780"/>
          </a:xfrm>
          <a:prstGeom prst="rect">
            <a:avLst/>
          </a:prstGeom>
        </p:spPr>
      </p:pic>
      <p:grpSp>
        <p:nvGrpSpPr>
          <p:cNvPr id="6" name="Group 6"/>
          <p:cNvGrpSpPr/>
          <p:nvPr/>
        </p:nvGrpSpPr>
        <p:grpSpPr>
          <a:xfrm>
            <a:off x="1324500" y="3949190"/>
            <a:ext cx="6296943" cy="2005012"/>
            <a:chOff x="0" y="0"/>
            <a:chExt cx="8395924" cy="2673350"/>
          </a:xfrm>
        </p:grpSpPr>
        <p:sp>
          <p:nvSpPr>
            <p:cNvPr id="7" name="TextBox 7"/>
            <p:cNvSpPr txBox="1"/>
            <p:nvPr/>
          </p:nvSpPr>
          <p:spPr>
            <a:xfrm>
              <a:off x="0" y="1046083"/>
              <a:ext cx="8395924" cy="1627267"/>
            </a:xfrm>
            <a:prstGeom prst="rect">
              <a:avLst/>
            </a:prstGeom>
          </p:spPr>
          <p:txBody>
            <a:bodyPr lIns="0" tIns="0" rIns="0" bIns="0" rtlCol="0" anchor="t">
              <a:spAutoFit/>
            </a:bodyPr>
            <a:lstStyle/>
            <a:p>
              <a:pPr marL="396240" lvl="1" indent="-198120">
                <a:lnSpc>
                  <a:spcPts val="3359"/>
                </a:lnSpc>
                <a:buFont typeface="Arial"/>
                <a:buChar char="•"/>
              </a:pPr>
              <a:r>
                <a:rPr lang="en-US" sz="2400" spc="48">
                  <a:solidFill>
                    <a:srgbClr val="D17D66"/>
                  </a:solidFill>
                  <a:latin typeface="Maitree Regular"/>
                </a:rPr>
                <a:t>A panel of faculty/experts who review all research proposals involving human participants</a:t>
              </a:r>
            </a:p>
          </p:txBody>
        </p:sp>
        <p:sp>
          <p:nvSpPr>
            <p:cNvPr id="8" name="TextBox 8"/>
            <p:cNvSpPr txBox="1"/>
            <p:nvPr/>
          </p:nvSpPr>
          <p:spPr>
            <a:xfrm>
              <a:off x="0" y="66675"/>
              <a:ext cx="3524274" cy="662464"/>
            </a:xfrm>
            <a:prstGeom prst="rect">
              <a:avLst/>
            </a:prstGeom>
          </p:spPr>
          <p:txBody>
            <a:bodyPr lIns="0" tIns="0" rIns="0" bIns="0" rtlCol="0" anchor="t">
              <a:spAutoFit/>
            </a:bodyPr>
            <a:lstStyle/>
            <a:p>
              <a:pPr>
                <a:lnSpc>
                  <a:spcPts val="3600"/>
                </a:lnSpc>
              </a:pPr>
              <a:r>
                <a:rPr lang="en-US" sz="3600" spc="107">
                  <a:solidFill>
                    <a:srgbClr val="D17D66"/>
                  </a:solidFill>
                  <a:latin typeface="Lifelogo Easy Bold"/>
                </a:rPr>
                <a:t>Who? What?</a:t>
              </a:r>
            </a:p>
          </p:txBody>
        </p:sp>
      </p:grpSp>
      <p:grpSp>
        <p:nvGrpSpPr>
          <p:cNvPr id="9" name="Group 9"/>
          <p:cNvGrpSpPr/>
          <p:nvPr/>
        </p:nvGrpSpPr>
        <p:grpSpPr>
          <a:xfrm>
            <a:off x="1324500" y="6838057"/>
            <a:ext cx="6296943" cy="2420243"/>
            <a:chOff x="0" y="0"/>
            <a:chExt cx="8395924" cy="3226990"/>
          </a:xfrm>
        </p:grpSpPr>
        <p:sp>
          <p:nvSpPr>
            <p:cNvPr id="10" name="TextBox 10"/>
            <p:cNvSpPr txBox="1"/>
            <p:nvPr/>
          </p:nvSpPr>
          <p:spPr>
            <a:xfrm>
              <a:off x="0" y="1046083"/>
              <a:ext cx="8395924" cy="2180907"/>
            </a:xfrm>
            <a:prstGeom prst="rect">
              <a:avLst/>
            </a:prstGeom>
          </p:spPr>
          <p:txBody>
            <a:bodyPr lIns="0" tIns="0" rIns="0" bIns="0" rtlCol="0" anchor="t">
              <a:spAutoFit/>
            </a:bodyPr>
            <a:lstStyle/>
            <a:p>
              <a:pPr marL="396241" lvl="1" indent="-198120">
                <a:lnSpc>
                  <a:spcPts val="3360"/>
                </a:lnSpc>
                <a:buFont typeface="Arial"/>
                <a:buChar char="•"/>
              </a:pPr>
              <a:r>
                <a:rPr lang="en-US" sz="2400">
                  <a:solidFill>
                    <a:srgbClr val="D17D66"/>
                  </a:solidFill>
                  <a:latin typeface="Maitree Regular"/>
                </a:rPr>
                <a:t>Every institution that is federally-funded and/or conducts research must have an IRB.</a:t>
              </a:r>
            </a:p>
            <a:p>
              <a:pPr marL="792480" lvl="2" indent="-264160">
                <a:lnSpc>
                  <a:spcPts val="3359"/>
                </a:lnSpc>
                <a:buFont typeface="Arial"/>
                <a:buChar char="⚬"/>
              </a:pPr>
              <a:r>
                <a:rPr lang="en-US" sz="2400">
                  <a:solidFill>
                    <a:srgbClr val="D17D66"/>
                  </a:solidFill>
                  <a:latin typeface="Maitree Regular"/>
                </a:rPr>
                <a:t>SDSU IRB</a:t>
              </a:r>
            </a:p>
          </p:txBody>
        </p:sp>
        <p:sp>
          <p:nvSpPr>
            <p:cNvPr id="11" name="TextBox 11"/>
            <p:cNvSpPr txBox="1"/>
            <p:nvPr/>
          </p:nvSpPr>
          <p:spPr>
            <a:xfrm>
              <a:off x="0" y="66675"/>
              <a:ext cx="3524274" cy="662464"/>
            </a:xfrm>
            <a:prstGeom prst="rect">
              <a:avLst/>
            </a:prstGeom>
          </p:spPr>
          <p:txBody>
            <a:bodyPr lIns="0" tIns="0" rIns="0" bIns="0" rtlCol="0" anchor="t">
              <a:spAutoFit/>
            </a:bodyPr>
            <a:lstStyle/>
            <a:p>
              <a:pPr>
                <a:lnSpc>
                  <a:spcPts val="3600"/>
                </a:lnSpc>
              </a:pPr>
              <a:r>
                <a:rPr lang="en-US" sz="3600" spc="107">
                  <a:solidFill>
                    <a:srgbClr val="D17D66"/>
                  </a:solidFill>
                  <a:latin typeface="Lifelogo Easy Bold"/>
                </a:rPr>
                <a:t>Where?</a:t>
              </a:r>
            </a:p>
          </p:txBody>
        </p:sp>
      </p:grpSp>
      <p:grpSp>
        <p:nvGrpSpPr>
          <p:cNvPr id="12" name="Group 12"/>
          <p:cNvGrpSpPr/>
          <p:nvPr/>
        </p:nvGrpSpPr>
        <p:grpSpPr>
          <a:xfrm>
            <a:off x="9144000" y="3949190"/>
            <a:ext cx="6296943" cy="2420243"/>
            <a:chOff x="0" y="0"/>
            <a:chExt cx="8395924" cy="3226991"/>
          </a:xfrm>
        </p:grpSpPr>
        <p:sp>
          <p:nvSpPr>
            <p:cNvPr id="13" name="TextBox 13"/>
            <p:cNvSpPr txBox="1"/>
            <p:nvPr/>
          </p:nvSpPr>
          <p:spPr>
            <a:xfrm>
              <a:off x="0" y="1046083"/>
              <a:ext cx="8395924" cy="2180907"/>
            </a:xfrm>
            <a:prstGeom prst="rect">
              <a:avLst/>
            </a:prstGeom>
          </p:spPr>
          <p:txBody>
            <a:bodyPr lIns="0" tIns="0" rIns="0" bIns="0" rtlCol="0" anchor="t">
              <a:spAutoFit/>
            </a:bodyPr>
            <a:lstStyle/>
            <a:p>
              <a:pPr marL="396241" lvl="1" indent="-198120">
                <a:lnSpc>
                  <a:spcPts val="3360"/>
                </a:lnSpc>
                <a:buFont typeface="Arial"/>
                <a:buChar char="•"/>
              </a:pPr>
              <a:r>
                <a:rPr lang="en-US" sz="2400" spc="48">
                  <a:solidFill>
                    <a:srgbClr val="D17D66"/>
                  </a:solidFill>
                  <a:latin typeface="Maitree Regular"/>
                </a:rPr>
                <a:t>To guarantee participants’ rights will be protected</a:t>
              </a:r>
            </a:p>
            <a:p>
              <a:pPr marL="396240" lvl="1" indent="-198120">
                <a:lnSpc>
                  <a:spcPts val="3359"/>
                </a:lnSpc>
                <a:buFont typeface="Arial"/>
                <a:buChar char="•"/>
              </a:pPr>
              <a:r>
                <a:rPr lang="en-US" sz="2400" spc="48">
                  <a:solidFill>
                    <a:srgbClr val="D17D66"/>
                  </a:solidFill>
                  <a:latin typeface="Maitree Regular"/>
                </a:rPr>
                <a:t>To ensure that the risks faced by human participants</a:t>
              </a:r>
              <a:r>
                <a:rPr lang="en-US" sz="2400">
                  <a:solidFill>
                    <a:srgbClr val="D17D66"/>
                  </a:solidFill>
                  <a:latin typeface="Maitree Regular"/>
                </a:rPr>
                <a:t> in research are minimal</a:t>
              </a:r>
            </a:p>
          </p:txBody>
        </p:sp>
        <p:sp>
          <p:nvSpPr>
            <p:cNvPr id="14" name="TextBox 14"/>
            <p:cNvSpPr txBox="1"/>
            <p:nvPr/>
          </p:nvSpPr>
          <p:spPr>
            <a:xfrm>
              <a:off x="0" y="66675"/>
              <a:ext cx="3524274" cy="662464"/>
            </a:xfrm>
            <a:prstGeom prst="rect">
              <a:avLst/>
            </a:prstGeom>
          </p:spPr>
          <p:txBody>
            <a:bodyPr lIns="0" tIns="0" rIns="0" bIns="0" rtlCol="0" anchor="t">
              <a:spAutoFit/>
            </a:bodyPr>
            <a:lstStyle/>
            <a:p>
              <a:pPr>
                <a:lnSpc>
                  <a:spcPts val="3600"/>
                </a:lnSpc>
              </a:pPr>
              <a:r>
                <a:rPr lang="en-US" sz="3600" spc="107">
                  <a:solidFill>
                    <a:srgbClr val="D17D66"/>
                  </a:solidFill>
                  <a:latin typeface="Lifelogo Easy Bold"/>
                </a:rPr>
                <a:t>Why?</a:t>
              </a:r>
            </a:p>
          </p:txBody>
        </p:sp>
      </p:grpSp>
      <p:grpSp>
        <p:nvGrpSpPr>
          <p:cNvPr id="15" name="Group 15"/>
          <p:cNvGrpSpPr/>
          <p:nvPr/>
        </p:nvGrpSpPr>
        <p:grpSpPr>
          <a:xfrm>
            <a:off x="9144000" y="6838057"/>
            <a:ext cx="6296943" cy="1174552"/>
            <a:chOff x="0" y="0"/>
            <a:chExt cx="8395924" cy="1566069"/>
          </a:xfrm>
        </p:grpSpPr>
        <p:sp>
          <p:nvSpPr>
            <p:cNvPr id="16" name="TextBox 16"/>
            <p:cNvSpPr txBox="1"/>
            <p:nvPr/>
          </p:nvSpPr>
          <p:spPr>
            <a:xfrm>
              <a:off x="0" y="1046083"/>
              <a:ext cx="8395924" cy="519986"/>
            </a:xfrm>
            <a:prstGeom prst="rect">
              <a:avLst/>
            </a:prstGeom>
          </p:spPr>
          <p:txBody>
            <a:bodyPr lIns="0" tIns="0" rIns="0" bIns="0" rtlCol="0" anchor="t">
              <a:spAutoFit/>
            </a:bodyPr>
            <a:lstStyle/>
            <a:p>
              <a:pPr marL="396240" lvl="1" indent="-198120">
                <a:lnSpc>
                  <a:spcPts val="3359"/>
                </a:lnSpc>
                <a:buFont typeface="Arial"/>
                <a:buChar char="•"/>
              </a:pPr>
              <a:r>
                <a:rPr lang="en-US" sz="2400" spc="48">
                  <a:solidFill>
                    <a:srgbClr val="D17D66"/>
                  </a:solidFill>
                  <a:latin typeface="Maitree Regular"/>
                </a:rPr>
                <a:t>U</a:t>
              </a:r>
              <a:r>
                <a:rPr lang="en-US" sz="2400">
                  <a:solidFill>
                    <a:srgbClr val="D17D66"/>
                  </a:solidFill>
                  <a:latin typeface="Maitree Regular"/>
                </a:rPr>
                <a:t>sually meets once per month</a:t>
              </a:r>
            </a:p>
          </p:txBody>
        </p:sp>
        <p:sp>
          <p:nvSpPr>
            <p:cNvPr id="17" name="TextBox 17"/>
            <p:cNvSpPr txBox="1"/>
            <p:nvPr/>
          </p:nvSpPr>
          <p:spPr>
            <a:xfrm>
              <a:off x="0" y="66675"/>
              <a:ext cx="3524274" cy="662464"/>
            </a:xfrm>
            <a:prstGeom prst="rect">
              <a:avLst/>
            </a:prstGeom>
          </p:spPr>
          <p:txBody>
            <a:bodyPr lIns="0" tIns="0" rIns="0" bIns="0" rtlCol="0" anchor="t">
              <a:spAutoFit/>
            </a:bodyPr>
            <a:lstStyle/>
            <a:p>
              <a:pPr>
                <a:lnSpc>
                  <a:spcPts val="3600"/>
                </a:lnSpc>
              </a:pPr>
              <a:r>
                <a:rPr lang="en-US" sz="3600" spc="107">
                  <a:solidFill>
                    <a:srgbClr val="D17D66"/>
                  </a:solidFill>
                  <a:latin typeface="Lifelogo Easy Bold"/>
                </a:rPr>
                <a:t>When?</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1240</Words>
  <Application>Microsoft Macintosh PowerPoint</Application>
  <PresentationFormat>Custom</PresentationFormat>
  <Paragraphs>158</Paragraphs>
  <Slides>14</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Lifelogo Easy Bold</vt:lpstr>
      <vt:lpstr>Arial</vt:lpstr>
      <vt:lpstr>Maitree Regular Bold</vt:lpstr>
      <vt:lpstr>Maitree Regular Italics</vt:lpstr>
      <vt:lpstr>Maitree Regular</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3 - Ethics</dc:title>
  <cp:lastModifiedBy>Burrel Vann</cp:lastModifiedBy>
  <cp:revision>2</cp:revision>
  <dcterms:created xsi:type="dcterms:W3CDTF">2006-08-16T00:00:00Z</dcterms:created>
  <dcterms:modified xsi:type="dcterms:W3CDTF">2020-01-22T20:34:58Z</dcterms:modified>
  <dc:identifier>DADvyrzpO3s</dc:identifier>
</cp:coreProperties>
</file>